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7"/>
  </p:notesMasterIdLst>
  <p:sldIdLst>
    <p:sldId id="257" r:id="rId4"/>
    <p:sldId id="263" r:id="rId5"/>
    <p:sldId id="259" r:id="rId6"/>
    <p:sldId id="264" r:id="rId8"/>
    <p:sldId id="266" r:id="rId9"/>
    <p:sldId id="272" r:id="rId10"/>
    <p:sldId id="270" r:id="rId11"/>
    <p:sldId id="260" r:id="rId12"/>
    <p:sldId id="267" r:id="rId13"/>
    <p:sldId id="268" r:id="rId14"/>
    <p:sldId id="271" r:id="rId15"/>
    <p:sldId id="269" r:id="rId16"/>
    <p:sldId id="273" r:id="rId17"/>
    <p:sldId id="274" r:id="rId18"/>
    <p:sldId id="275" r:id="rId19"/>
    <p:sldId id="288" r:id="rId20"/>
    <p:sldId id="287" r:id="rId21"/>
    <p:sldId id="285" r:id="rId22"/>
    <p:sldId id="283" r:id="rId23"/>
    <p:sldId id="277" r:id="rId24"/>
    <p:sldId id="278" r:id="rId25"/>
    <p:sldId id="281" r:id="rId26"/>
    <p:sldId id="282" r:id="rId27"/>
    <p:sldId id="276" r:id="rId28"/>
    <p:sldId id="261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2" userDrawn="1">
          <p15:clr>
            <a:srgbClr val="A4A3A4"/>
          </p15:clr>
        </p15:guide>
        <p15:guide id="2" pos="380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965F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22"/>
        <p:guide pos="380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tags" Target="tags/tag17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image" Target="../media/image4.png"/><Relationship Id="rId4" Type="http://schemas.openxmlformats.org/officeDocument/2006/relationships/tags" Target="../tags/tag56.xml"/><Relationship Id="rId3" Type="http://schemas.openxmlformats.org/officeDocument/2006/relationships/image" Target="../media/image1.jpeg"/><Relationship Id="rId2" Type="http://schemas.openxmlformats.org/officeDocument/2006/relationships/tags" Target="../tags/tag55.xml"/><Relationship Id="rId10" Type="http://schemas.openxmlformats.org/officeDocument/2006/relationships/tags" Target="../tags/tag6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2.jpeg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2.jpe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3.pn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中国建筑主视觉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lum bright="12000" contrast="12000"/>
          </a:blip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5173980" y="838200"/>
            <a:ext cx="6146165" cy="2343785"/>
          </a:xfrm>
        </p:spPr>
        <p:txBody>
          <a:bodyPr wrap="square" anchor="b" anchorCtr="0">
            <a:normAutofit/>
          </a:bodyPr>
          <a:lstStyle>
            <a:lvl1pPr algn="r">
              <a:lnSpc>
                <a:spcPct val="100000"/>
              </a:lnSpc>
              <a:defRPr sz="72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日期时间占位符 7"/>
          <p:cNvSpPr>
            <a:spLocks noGrp="1"/>
          </p:cNvSpPr>
          <p:nvPr>
            <p:ph type="body" sz="quarter" idx="14" hasCustomPrompt="1"/>
            <p:custDataLst>
              <p:tags r:id="rId8"/>
            </p:custDataLst>
          </p:nvPr>
        </p:nvSpPr>
        <p:spPr>
          <a:xfrm>
            <a:off x="8778875" y="3223260"/>
            <a:ext cx="2541270" cy="444500"/>
          </a:xfrm>
          <a:prstGeom prst="roundRect">
            <a:avLst>
              <a:gd name="adj" fmla="val 0"/>
            </a:avLst>
          </a:prstGeom>
          <a:noFill/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日期时间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6087110" y="3222625"/>
            <a:ext cx="2541270" cy="445135"/>
          </a:xfrm>
          <a:prstGeom prst="roundRect">
            <a:avLst>
              <a:gd name="adj" fmla="val 0"/>
            </a:avLst>
          </a:prstGeom>
          <a:noFill/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中国建筑主视觉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lum bright="12000" contrast="12000"/>
          </a:blip>
          <a:stretch>
            <a:fillRect/>
          </a:stretch>
        </p:blipFill>
        <p:spPr>
          <a:xfrm>
            <a:off x="635" y="0"/>
            <a:ext cx="12186285" cy="6858000"/>
          </a:xfrm>
          <a:prstGeom prst="rect">
            <a:avLst/>
          </a:prstGeom>
        </p:spPr>
      </p:pic>
      <p:pic>
        <p:nvPicPr>
          <p:cNvPr id="21" name="图片 20" descr="9.49" hidden="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>
            <a:lum bright="12000" contrast="6000"/>
          </a:blip>
          <a:srcRect t="4584" b="4584"/>
          <a:stretch>
            <a:fillRect/>
          </a:stretch>
        </p:blipFill>
        <p:spPr>
          <a:xfrm>
            <a:off x="635" y="0"/>
            <a:ext cx="12191365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2858770" y="998220"/>
            <a:ext cx="8449310" cy="2169160"/>
          </a:xfrm>
        </p:spPr>
        <p:txBody>
          <a:bodyPr wrap="square" anchor="b">
            <a:normAutofit/>
          </a:bodyPr>
          <a:lstStyle>
            <a:lvl1pPr algn="r">
              <a:lnSpc>
                <a:spcPct val="100000"/>
              </a:lnSpc>
              <a:defRPr sz="72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3921760" y="3295015"/>
            <a:ext cx="7238365" cy="972185"/>
          </a:xfrm>
        </p:spPr>
        <p:txBody>
          <a:bodyPr wrap="square">
            <a:norm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.3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9525"/>
            <a:ext cx="12192000" cy="6848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96670" y="2623820"/>
            <a:ext cx="2280285" cy="1081405"/>
          </a:xfrm>
        </p:spPr>
        <p:txBody>
          <a:bodyPr wrap="square" anchor="b" anchorCtr="0">
            <a:normAutofit/>
          </a:bodyPr>
          <a:lstStyle>
            <a:lvl1pPr algn="ctr"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11.3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>
            <a:alphaModFix amt="7000"/>
            <a:lum contrast="6000"/>
          </a:blip>
          <a:stretch>
            <a:fillRect/>
          </a:stretch>
        </p:blipFill>
        <p:spPr>
          <a:xfrm>
            <a:off x="0" y="9525"/>
            <a:ext cx="12192000" cy="68484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96670" y="2623820"/>
            <a:ext cx="2280285" cy="1081405"/>
          </a:xfrm>
        </p:spPr>
        <p:txBody>
          <a:bodyPr wrap="square" anchor="b" anchorCtr="0">
            <a:normAutofit/>
          </a:bodyPr>
          <a:lstStyle>
            <a:lvl1pPr algn="ctr">
              <a:defRPr sz="8000" b="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540" y="0"/>
            <a:ext cx="12188825" cy="6858000"/>
          </a:xfrm>
          <a:prstGeom prst="rect">
            <a:avLst/>
          </a:prstGeom>
        </p:spPr>
      </p:pic>
      <p:sp>
        <p:nvSpPr>
          <p:cNvPr id="7" name="任意多边形 6"/>
          <p:cNvSpPr/>
          <p:nvPr userDrawn="1">
            <p:custDataLst>
              <p:tags r:id="rId4"/>
            </p:custDataLst>
          </p:nvPr>
        </p:nvSpPr>
        <p:spPr>
          <a:xfrm>
            <a:off x="2980055" y="2148205"/>
            <a:ext cx="6041390" cy="3963670"/>
          </a:xfrm>
          <a:custGeom>
            <a:avLst/>
            <a:gdLst>
              <a:gd name="connsiteX0" fmla="*/ 4639 w 9436"/>
              <a:gd name="connsiteY0" fmla="*/ 0 h 6191"/>
              <a:gd name="connsiteX1" fmla="*/ 8207 w 9436"/>
              <a:gd name="connsiteY1" fmla="*/ 1498 h 6191"/>
              <a:gd name="connsiteX2" fmla="*/ 9423 w 9436"/>
              <a:gd name="connsiteY2" fmla="*/ 3637 h 6191"/>
              <a:gd name="connsiteX3" fmla="*/ 9436 w 9436"/>
              <a:gd name="connsiteY3" fmla="*/ 3695 h 6191"/>
              <a:gd name="connsiteX4" fmla="*/ 9436 w 9436"/>
              <a:gd name="connsiteY4" fmla="*/ 6115 h 6191"/>
              <a:gd name="connsiteX5" fmla="*/ 217 w 9436"/>
              <a:gd name="connsiteY5" fmla="*/ 6191 h 6191"/>
              <a:gd name="connsiteX6" fmla="*/ 1451 w 9436"/>
              <a:gd name="connsiteY6" fmla="*/ 1342 h 6191"/>
              <a:gd name="connsiteX7" fmla="*/ 4639 w 9436"/>
              <a:gd name="connsiteY7" fmla="*/ 0 h 6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436" h="6191">
                <a:moveTo>
                  <a:pt x="4639" y="0"/>
                </a:moveTo>
                <a:cubicBezTo>
                  <a:pt x="6071" y="-7"/>
                  <a:pt x="7403" y="562"/>
                  <a:pt x="8207" y="1498"/>
                </a:cubicBezTo>
                <a:cubicBezTo>
                  <a:pt x="8922" y="2253"/>
                  <a:pt x="9260" y="2916"/>
                  <a:pt x="9423" y="3637"/>
                </a:cubicBezTo>
                <a:lnTo>
                  <a:pt x="9436" y="3695"/>
                </a:lnTo>
                <a:lnTo>
                  <a:pt x="9436" y="6115"/>
                </a:lnTo>
                <a:lnTo>
                  <a:pt x="217" y="6191"/>
                </a:lnTo>
                <a:cubicBezTo>
                  <a:pt x="362" y="5253"/>
                  <a:pt x="-918" y="3633"/>
                  <a:pt x="1451" y="1342"/>
                </a:cubicBezTo>
                <a:cubicBezTo>
                  <a:pt x="2450" y="375"/>
                  <a:pt x="3594" y="5"/>
                  <a:pt x="4639" y="0"/>
                </a:cubicBezTo>
                <a:close/>
              </a:path>
            </a:pathLst>
          </a:custGeom>
          <a:gradFill>
            <a:gsLst>
              <a:gs pos="64000">
                <a:srgbClr val="DAC2A4">
                  <a:alpha val="0"/>
                </a:srgbClr>
              </a:gs>
              <a:gs pos="0">
                <a:srgbClr val="DAC2A5"/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4000" y="2677795"/>
            <a:ext cx="9144000" cy="1903730"/>
          </a:xfrm>
        </p:spPr>
        <p:txBody>
          <a:bodyPr wrap="square" anchor="t" anchorCtr="0">
            <a:normAutofit/>
          </a:bodyPr>
          <a:lstStyle>
            <a:lvl1pPr algn="ctr">
              <a:defRPr sz="54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02773" y="1454150"/>
            <a:ext cx="3386455" cy="1103630"/>
          </a:xfrm>
        </p:spPr>
        <p:txBody>
          <a:bodyPr wrap="none" anchor="ctr">
            <a:normAutofit/>
          </a:bodyPr>
          <a:lstStyle>
            <a:lvl1pPr marL="0" indent="0" algn="ctr">
              <a:buNone/>
              <a:defRPr sz="54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68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image" Target="../media/image5.png"/><Relationship Id="rId12" Type="http://schemas.openxmlformats.org/officeDocument/2006/relationships/tags" Target="../tags/tag6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ags" Target="../tags/tag80.xml"/><Relationship Id="rId8" Type="http://schemas.openxmlformats.org/officeDocument/2006/relationships/tags" Target="../tags/tag79.xml"/><Relationship Id="rId7" Type="http://schemas.openxmlformats.org/officeDocument/2006/relationships/tags" Target="../tags/tag78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image" Target="../media/image5.png"/><Relationship Id="rId2" Type="http://schemas.openxmlformats.org/officeDocument/2006/relationships/tags" Target="../tags/tag74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11.34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alphaModFix amt="8000"/>
            <a:lum bright="6000" contrast="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11.3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2.xml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tags" Target="../tags/tag141.xml"/><Relationship Id="rId1" Type="http://schemas.openxmlformats.org/officeDocument/2006/relationships/tags" Target="../tags/tag140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tags" Target="../tags/tag146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tags" Target="../tags/tag14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tags" Target="../tags/tag150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3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tags" Target="../tags/tag15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5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tags" Target="../tags/tag154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0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tags" Target="../tags/tag159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104.xml"/><Relationship Id="rId2" Type="http://schemas.openxmlformats.org/officeDocument/2006/relationships/tags" Target="../tags/tag86.xml"/><Relationship Id="rId19" Type="http://schemas.openxmlformats.org/officeDocument/2006/relationships/tags" Target="../tags/tag103.xml"/><Relationship Id="rId18" Type="http://schemas.openxmlformats.org/officeDocument/2006/relationships/tags" Target="../tags/tag102.xml"/><Relationship Id="rId17" Type="http://schemas.openxmlformats.org/officeDocument/2006/relationships/tags" Target="../tags/tag101.xml"/><Relationship Id="rId16" Type="http://schemas.openxmlformats.org/officeDocument/2006/relationships/tags" Target="../tags/tag100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6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7.xml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tags" Target="../tags/tag10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1" Type="http://schemas.openxmlformats.org/officeDocument/2006/relationships/slideLayout" Target="../slideLayouts/slideLayout12.xml"/><Relationship Id="rId20" Type="http://schemas.openxmlformats.org/officeDocument/2006/relationships/tags" Target="../tags/tag124.xml"/><Relationship Id="rId2" Type="http://schemas.openxmlformats.org/officeDocument/2006/relationships/tags" Target="../tags/tag109.xml"/><Relationship Id="rId19" Type="http://schemas.openxmlformats.org/officeDocument/2006/relationships/image" Target="../media/image8.png"/><Relationship Id="rId18" Type="http://schemas.openxmlformats.org/officeDocument/2006/relationships/image" Target="../media/image7.png"/><Relationship Id="rId17" Type="http://schemas.openxmlformats.org/officeDocument/2006/relationships/image" Target="../media/image6.png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tags" Target="../tags/tag108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3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6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9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 descr="7b0a2020202022776f7264617274223a20227b5c2269645c223a32353030343330302c5c227469645c223a5c225c227d220a7d0a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390900" y="835660"/>
            <a:ext cx="7929245" cy="2929255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b="1"/>
              <a:t>跨代际非遗传承者</a:t>
            </a:r>
            <a:br>
              <a:rPr lang="zh-CN" altLang="en-US" b="1"/>
            </a:br>
            <a:r>
              <a:rPr lang="zh-CN" altLang="en-US" b="1"/>
              <a:t>口述文本的情感图谱与传承困境解码</a:t>
            </a:r>
            <a:br>
              <a:rPr lang="zh-CN" altLang="en-US" b="1"/>
            </a:br>
            <a:r>
              <a:rPr lang="en-US" altLang="zh-CN" sz="2665" b="1"/>
              <a:t>——</a:t>
            </a:r>
            <a:r>
              <a:rPr lang="zh-CN" altLang="en-US" sz="2665" b="1"/>
              <a:t>以苏绣、皮影戏技艺为例</a:t>
            </a:r>
            <a:endParaRPr lang="zh-CN" altLang="en-US" sz="2665" b="1"/>
          </a:p>
        </p:txBody>
      </p:sp>
      <p:sp>
        <p:nvSpPr>
          <p:cNvPr id="7" name="日期时间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8311515" y="4218940"/>
            <a:ext cx="2541270" cy="464185"/>
          </a:xfrm>
        </p:spPr>
        <p:txBody>
          <a:bodyPr>
            <a:noAutofit/>
          </a:bodyPr>
          <a:lstStyle/>
          <a:p>
            <a:r>
              <a:rPr lang="zh-CN" altLang="en-US" sz="1700" b="1"/>
              <a:t>汇报时间：</a:t>
            </a:r>
            <a:r>
              <a:rPr lang="en-US" altLang="zh-CN" sz="1700" b="1"/>
              <a:t>2025</a:t>
            </a:r>
            <a:r>
              <a:rPr lang="zh-CN" altLang="en-US" sz="1700" b="1"/>
              <a:t>年</a:t>
            </a:r>
            <a:r>
              <a:rPr lang="en-US" altLang="zh-CN" sz="1700" b="1"/>
              <a:t>12</a:t>
            </a:r>
            <a:r>
              <a:rPr lang="zh-CN" altLang="en-US" sz="1700" b="1"/>
              <a:t>月</a:t>
            </a:r>
            <a:r>
              <a:rPr lang="en-US" altLang="zh-CN" sz="1700" b="1"/>
              <a:t>5</a:t>
            </a:r>
            <a:r>
              <a:rPr lang="zh-CN" altLang="en-US" sz="1700" b="1"/>
              <a:t>日</a:t>
            </a:r>
            <a:endParaRPr lang="zh-CN" altLang="en-US" sz="1700" b="1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4296410" y="4218305"/>
            <a:ext cx="3599180" cy="464185"/>
          </a:xfrm>
        </p:spPr>
        <p:txBody>
          <a:bodyPr>
            <a:normAutofit fontScale="90000"/>
          </a:bodyPr>
          <a:lstStyle/>
          <a:p>
            <a:r>
              <a:rPr lang="zh-CN" altLang="en-US" b="1"/>
              <a:t>小组成员：贺成成</a:t>
            </a:r>
            <a:r>
              <a:rPr lang="en-US" altLang="zh-CN" b="1"/>
              <a:t> </a:t>
            </a:r>
            <a:r>
              <a:rPr lang="zh-CN" altLang="en-US" b="1"/>
              <a:t>李文博</a:t>
            </a:r>
            <a:r>
              <a:rPr lang="en-US" altLang="zh-CN" b="1"/>
              <a:t> </a:t>
            </a:r>
            <a:r>
              <a:rPr lang="zh-CN" altLang="en-US" b="1"/>
              <a:t>刘金庆</a:t>
            </a:r>
            <a:endParaRPr lang="zh-CN" altLang="en-US" b="1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 fontScale="90000"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国家级非物质文化遗产传承人</a:t>
            </a:r>
            <a:r>
              <a:rPr lang="en-US" altLang="zh-CN" sz="2220" b="1">
                <a:solidFill>
                  <a:schemeClr val="accent1">
                    <a:lumMod val="50000"/>
                  </a:schemeClr>
                </a:solidFill>
              </a:rPr>
              <a:t>——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范正安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0530" y="695325"/>
            <a:ext cx="4433570" cy="4412615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/>
          <a:stretch>
            <a:fillRect/>
          </a:stretch>
        </p:blipFill>
        <p:spPr>
          <a:xfrm>
            <a:off x="6423025" y="695325"/>
            <a:ext cx="4685030" cy="4412615"/>
          </a:xfrm>
          <a:prstGeom prst="rect">
            <a:avLst/>
          </a:prstGeom>
        </p:spPr>
      </p:pic>
      <p:sp>
        <p:nvSpPr>
          <p:cNvPr id="13" name="剪去单角的矩形 12"/>
          <p:cNvSpPr/>
          <p:nvPr/>
        </p:nvSpPr>
        <p:spPr>
          <a:xfrm>
            <a:off x="1262380" y="5240020"/>
            <a:ext cx="9352280" cy="1454785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11300" y="5410200"/>
            <a:ext cx="87414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皮影、泰山、师傅</a:t>
            </a:r>
            <a:r>
              <a:rPr lang="zh-CN" altLang="en-US"/>
              <a:t>等核心词汇贯穿整个文本；</a:t>
            </a:r>
            <a:br>
              <a:rPr lang="zh-CN" altLang="en-US"/>
            </a:br>
            <a:r>
              <a:rPr lang="zh-CN" altLang="en-US"/>
              <a:t>泰山、泰安等</a:t>
            </a:r>
            <a:r>
              <a:rPr lang="zh-CN" altLang="en-US" b="1">
                <a:solidFill>
                  <a:srgbClr val="FF0000"/>
                </a:solidFill>
              </a:rPr>
              <a:t>地名词汇</a:t>
            </a:r>
            <a:r>
              <a:rPr lang="zh-CN" altLang="en-US"/>
              <a:t>展示了范正安的皮影生涯</a:t>
            </a:r>
            <a:r>
              <a:rPr lang="zh-CN" altLang="en-US"/>
              <a:t>轨迹；</a:t>
            </a:r>
            <a:endParaRPr lang="zh-CN" altLang="en-US"/>
          </a:p>
          <a:p>
            <a:r>
              <a:rPr lang="zh-CN" altLang="en-US"/>
              <a:t>师傅、孩子等表示人的词汇频繁出现，体现了他们对范正安的</a:t>
            </a:r>
            <a:r>
              <a:rPr lang="zh-CN" altLang="en-US"/>
              <a:t>重要影响；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文化、传承、发展</a:t>
            </a:r>
            <a:r>
              <a:rPr lang="zh-CN" altLang="en-US"/>
              <a:t>等词汇的出现，体现了范正安对皮影技艺传承</a:t>
            </a:r>
            <a:r>
              <a:rPr lang="zh-CN" altLang="en-US"/>
              <a:t>的重视。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2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情感分析与</a:t>
            </a:r>
            <a:r>
              <a:rPr lang="zh-CN" altLang="en-US"/>
              <a:t>知识图谱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 fontScale="90000"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国家级非物质文化遗产传承人</a:t>
            </a:r>
            <a:r>
              <a:rPr lang="en-US" altLang="zh-CN" sz="2220" b="1">
                <a:solidFill>
                  <a:schemeClr val="accent1">
                    <a:lumMod val="50000"/>
                  </a:schemeClr>
                </a:solidFill>
              </a:rPr>
              <a:t>——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蒋雪英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3780" y="4417060"/>
            <a:ext cx="9862820" cy="1630045"/>
          </a:xfrm>
          <a:prstGeom prst="rect">
            <a:avLst/>
          </a:prstGeom>
        </p:spPr>
        <p:txBody>
          <a:bodyPr wrap="square">
            <a:spAutoFit/>
          </a:bodyPr>
          <a:p>
            <a:pPr algn="l" defTabSz="266700"/>
            <a:r>
              <a:rPr lang="en-US" altLang="zh-CN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蒋雪英女士的情感世界是一幅用坚韧的丝线绣成的画卷。“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苦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”与“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酸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”构成了厚重的底布，记录着时代的颠簸与个人的负重；“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辣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”是画中最醒目、最有活力的线条，代表着她的创新、决断与开拓；而最终呈现出的“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”，则是那幅让世界赞叹的、名为“坚持与传承”的瑰丽图案。她的故事情感，是责任重于温情，坚韧多于顺遂，在长期的坚守与主动的创造中，定义并实现了自己的价值。</a:t>
            </a:r>
            <a:endParaRPr lang="zh-CN" altLang="en-US" sz="2000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05" y="1205865"/>
            <a:ext cx="3608705" cy="29851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230" y="1205865"/>
            <a:ext cx="3609340" cy="29851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 fontScale="90000"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国家级非物质文化遗产传承人</a:t>
            </a:r>
            <a:r>
              <a:rPr lang="en-US" altLang="zh-CN" sz="2220" b="1">
                <a:solidFill>
                  <a:schemeClr val="accent1">
                    <a:lumMod val="50000"/>
                  </a:schemeClr>
                </a:solidFill>
              </a:rPr>
              <a:t>——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余福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臻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85215" y="4413250"/>
            <a:ext cx="9817100" cy="2344420"/>
          </a:xfrm>
          <a:prstGeom prst="rect">
            <a:avLst/>
          </a:prstGeom>
        </p:spPr>
        <p:txBody>
          <a:bodyPr>
            <a:noAutofit/>
          </a:bodyPr>
          <a:p>
            <a:pPr indent="0">
              <a:buNone/>
            </a:pPr>
            <a:r>
              <a:rPr lang="en-US" altLang="zh-CN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   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余福臻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女士是一位内心充满阳光、技艺上勇于突破、人格上感恩宽容的艺术家形象。她的情感世界是一幅以温暖明亮的“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”为主色调，间以创新“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辣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”作为点缀的和谐、饱满的画卷。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无论是词汇统计还是情绪分析，都指向一个极度正向的情感世界。余福珍女士将苏绣视为一生的热爱与信仰，从中获得了极大的满足感和幸福感。</a:t>
            </a:r>
            <a:endParaRPr lang="zh-CN" altLang="en-US" sz="2000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845" y="1212850"/>
            <a:ext cx="3554095" cy="29724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90" y="1212850"/>
            <a:ext cx="3554095" cy="29724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 fontScale="90000"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国家级非物质文化遗产传承人</a:t>
            </a:r>
            <a:r>
              <a:rPr lang="en-US" altLang="zh-CN" sz="2220" b="1">
                <a:solidFill>
                  <a:schemeClr val="accent1">
                    <a:lumMod val="50000"/>
                  </a:schemeClr>
                </a:solidFill>
              </a:rPr>
              <a:t>——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路宝刚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9345" y="4436110"/>
            <a:ext cx="9846945" cy="1322070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lang="en-US" altLang="zh-CN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路保刚先生的情感世界，如同皮影戏本身，是一幅光影对比极其强烈的画卷。他的故事，核心情感是“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负重前行的赤诚”，是在明知前路艰辛、传统式微的背景下，依然选择用全部的“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辣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”与“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”，去对抗、去转化、去铭记那份深沉的“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酸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”与“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苦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”，从而为一项古老艺术在当代的命运，写下了一个充满韧性的注脚。</a:t>
            </a:r>
            <a:endParaRPr lang="zh-CN" altLang="en-US" sz="2000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800" y="1222375"/>
            <a:ext cx="3553460" cy="296481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445" y="1222375"/>
            <a:ext cx="3552825" cy="296481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 fontScale="90000"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国家级非物质文化遗产传承人</a:t>
            </a:r>
            <a:r>
              <a:rPr lang="en-US" altLang="zh-CN" sz="2220" b="1">
                <a:solidFill>
                  <a:schemeClr val="accent1">
                    <a:lumMod val="50000"/>
                  </a:schemeClr>
                </a:solidFill>
              </a:rPr>
              <a:t>——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范正安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38555" y="4434205"/>
            <a:ext cx="9813290" cy="1938020"/>
          </a:xfrm>
          <a:prstGeom prst="rect">
            <a:avLst/>
          </a:prstGeom>
        </p:spPr>
        <p:txBody>
          <a:bodyPr wrap="square">
            <a:spAutoFit/>
          </a:bodyPr>
          <a:p>
            <a:pPr defTabSz="266700"/>
            <a:r>
              <a:rPr lang="en-US" altLang="zh-CN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范正安先生的情感世界，如同他演绎的泰山皮影，色彩浓烈，线条分明，充满生命的动感与温度。“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”是那盏最亮的灯，照亮了他对皮影戏一生的痴迷与收获的喜悦；“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辣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”是艺人手中灵活的操纵杆，赋予了他不断前行的闯劲与创新的活力；“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苦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”是幕布后数十年如一日的勤学苦练；“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highlight>
                  <a:srgbClr val="FFFF00"/>
                </a:highligh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酸</a:t>
            </a: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”则是对师恩、对文化传承的深切情义。这是一个将个人命运与传统艺术紧密相连，在平凡中创造不凡，并将这份热爱化为终身信仰的、饱满而乐观的匠人灵魂。</a:t>
            </a:r>
            <a:endParaRPr lang="zh-CN" altLang="en-US" sz="2000" b="1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65" y="1220470"/>
            <a:ext cx="3519170" cy="29724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10" y="1220470"/>
            <a:ext cx="3518535" cy="29724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人物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知识图谱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 descr="屏幕截图 2025-12-05 160901"/>
          <p:cNvPicPr>
            <a:picLocks noChangeAspect="1"/>
          </p:cNvPicPr>
          <p:nvPr/>
        </p:nvPicPr>
        <p:blipFill>
          <a:blip r:embed="rId2"/>
          <a:srcRect l="6943" t="14685" r="9474" b="8287"/>
          <a:stretch>
            <a:fillRect/>
          </a:stretch>
        </p:blipFill>
        <p:spPr>
          <a:xfrm>
            <a:off x="687070" y="784225"/>
            <a:ext cx="5144770" cy="2959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l="7167" t="15769" r="8974" b="9574"/>
          <a:stretch>
            <a:fillRect/>
          </a:stretch>
        </p:blipFill>
        <p:spPr>
          <a:xfrm>
            <a:off x="5949950" y="784225"/>
            <a:ext cx="5144770" cy="29394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10807" t="13694" r="12578" b="7796"/>
          <a:stretch>
            <a:fillRect/>
          </a:stretch>
        </p:blipFill>
        <p:spPr>
          <a:xfrm>
            <a:off x="687705" y="3789680"/>
            <a:ext cx="5144135" cy="2959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7167" t="20102" r="9000" b="14398"/>
          <a:stretch>
            <a:fillRect/>
          </a:stretch>
        </p:blipFill>
        <p:spPr>
          <a:xfrm>
            <a:off x="5951220" y="3810635"/>
            <a:ext cx="5143500" cy="29387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2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年轻人对非遗的</a:t>
            </a:r>
            <a:r>
              <a:rPr lang="zh-CN" altLang="en-US"/>
              <a:t>情感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主流媒体相关数据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采集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141095"/>
            <a:ext cx="3714750" cy="517588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053705" y="1144270"/>
            <a:ext cx="3702685" cy="51733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46745" y="1273810"/>
            <a:ext cx="3316605" cy="4455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just"/>
            <a:r>
              <a:rPr lang="en-US" altLang="zh-CN" sz="26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26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在实验数据采集与分析的过程中，我们重点关注了主流媒体上年轻人对苏绣、皮影戏等非遗文化的喜爱程度。</a:t>
            </a:r>
            <a:endParaRPr lang="zh-CN" altLang="en-US" sz="26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just"/>
            <a:r>
              <a:rPr lang="en-US" altLang="zh-CN" sz="26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    </a:t>
            </a:r>
            <a:r>
              <a:rPr lang="zh-CN" altLang="en-US" sz="26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我们用</a:t>
            </a:r>
            <a:r>
              <a:rPr lang="en-US" altLang="zh-CN" sz="26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python</a:t>
            </a:r>
            <a:r>
              <a:rPr lang="zh-CN" altLang="en-US" sz="2600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爬取了主流媒体（如哔哩哔哩、小红书、抖音等）上年轻人有关刺绣、苏绣、皮影戏的词条。</a:t>
            </a:r>
            <a:endParaRPr lang="en-US" altLang="zh-CN" sz="2600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1141095"/>
            <a:ext cx="3714750" cy="51765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截图 2025-12-05 1449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25" y="2861310"/>
            <a:ext cx="3697605" cy="3260090"/>
          </a:xfrm>
          <a:prstGeom prst="rect">
            <a:avLst/>
          </a:prstGeom>
        </p:spPr>
      </p:pic>
      <p:pic>
        <p:nvPicPr>
          <p:cNvPr id="2" name="图片 1" descr="屏幕截图 2025-12-05 144937"/>
          <p:cNvPicPr>
            <a:picLocks noChangeAspect="1"/>
          </p:cNvPicPr>
          <p:nvPr/>
        </p:nvPicPr>
        <p:blipFill>
          <a:blip r:embed="rId2"/>
          <a:srcRect l="1717"/>
          <a:stretch>
            <a:fillRect/>
          </a:stretch>
        </p:blipFill>
        <p:spPr>
          <a:xfrm>
            <a:off x="2089150" y="2861310"/>
            <a:ext cx="3634105" cy="326009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830695" y="796290"/>
            <a:ext cx="3889465" cy="4794250"/>
            <a:chOff x="9806" y="880"/>
            <a:chExt cx="7635" cy="9149"/>
          </a:xfrm>
        </p:grpSpPr>
        <p:sp>
          <p:nvSpPr>
            <p:cNvPr id="10" name="圆角矩形 9"/>
            <p:cNvSpPr/>
            <p:nvPr/>
          </p:nvSpPr>
          <p:spPr>
            <a:xfrm>
              <a:off x="9806" y="880"/>
              <a:ext cx="3677" cy="44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3764" y="880"/>
              <a:ext cx="3677" cy="44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9950" y="1059"/>
              <a:ext cx="3547" cy="45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just"/>
              <a:r>
                <a:rPr lang="zh-CN" altLang="en-US" sz="1400">
                  <a:sym typeface="+mn-ea"/>
                </a:rPr>
                <a:t>🔗</a:t>
              </a:r>
              <a:r>
                <a:rPr lang="en-US" altLang="zh-CN" sz="1400">
                  <a:sym typeface="+mn-ea"/>
                </a:rPr>
                <a:t> </a:t>
              </a:r>
              <a:r>
                <a:rPr lang="zh-CN" altLang="en-US" sz="1400"/>
                <a:t>高频词汇分析</a:t>
              </a:r>
              <a:r>
                <a:rPr lang="en-US" altLang="zh-CN" sz="1400"/>
                <a:t> (</a:t>
              </a:r>
              <a:r>
                <a:rPr lang="zh-CN" altLang="en-US" sz="1400"/>
                <a:t>前</a:t>
              </a:r>
              <a:r>
                <a:rPr lang="en-US" altLang="zh-CN" sz="1400"/>
                <a:t>20):</a:t>
              </a:r>
              <a:endParaRPr lang="en-US" altLang="zh-CN" sz="1400"/>
            </a:p>
            <a:p>
              <a:pPr algn="just"/>
              <a:r>
                <a:rPr lang="zh-CN" altLang="en-US" sz="1400"/>
                <a:t>皮影戏</a:t>
              </a:r>
              <a:r>
                <a:rPr lang="en-US" altLang="zh-CN" sz="1400"/>
                <a:t>: 22 </a:t>
              </a:r>
              <a:r>
                <a:rPr lang="zh-CN" altLang="en-US" sz="1400"/>
                <a:t>次</a:t>
              </a:r>
              <a:endParaRPr lang="zh-CN" altLang="en-US" sz="1400"/>
            </a:p>
            <a:p>
              <a:pPr algn="just"/>
              <a:r>
                <a:rPr lang="zh-CN" altLang="en-US" sz="1400"/>
                <a:t>苏绣</a:t>
              </a:r>
              <a:r>
                <a:rPr lang="en-US" altLang="zh-CN" sz="1400"/>
                <a:t>: 19 </a:t>
              </a:r>
              <a:r>
                <a:rPr lang="zh-CN" altLang="en-US" sz="1400"/>
                <a:t>次</a:t>
              </a:r>
              <a:endParaRPr lang="zh-CN" altLang="en-US" sz="1400"/>
            </a:p>
            <a:p>
              <a:pPr algn="just"/>
              <a:r>
                <a:rPr lang="zh-CN" altLang="en-US" sz="1400"/>
                <a:t>素材</a:t>
              </a:r>
              <a:r>
                <a:rPr lang="en-US" altLang="zh-CN" sz="1400"/>
                <a:t>: 8 </a:t>
              </a:r>
              <a:r>
                <a:rPr lang="zh-CN" altLang="en-US" sz="1400"/>
                <a:t>次</a:t>
              </a:r>
              <a:endParaRPr lang="zh-CN" altLang="en-US" sz="1400"/>
            </a:p>
            <a:p>
              <a:pPr algn="just"/>
              <a:r>
                <a:rPr lang="zh-CN" altLang="en-US" sz="1400"/>
                <a:t>皮影</a:t>
              </a:r>
              <a:r>
                <a:rPr lang="en-US" altLang="zh-CN" sz="1400"/>
                <a:t>: 8 </a:t>
              </a:r>
              <a:r>
                <a:rPr lang="zh-CN" altLang="en-US" sz="1400"/>
                <a:t>次</a:t>
              </a:r>
              <a:endParaRPr lang="zh-CN" altLang="en-US" sz="1400"/>
            </a:p>
            <a:p>
              <a:pPr algn="just"/>
              <a:r>
                <a:rPr lang="zh-CN" altLang="en-US" sz="1400"/>
                <a:t>非遗</a:t>
              </a:r>
              <a:r>
                <a:rPr lang="en-US" altLang="zh-CN" sz="1400"/>
                <a:t>: 7 </a:t>
              </a:r>
              <a:r>
                <a:rPr lang="zh-CN" altLang="en-US" sz="1400"/>
                <a:t>次</a:t>
              </a:r>
              <a:endParaRPr lang="zh-CN" altLang="en-US" sz="1400"/>
            </a:p>
            <a:p>
              <a:pPr algn="just"/>
              <a:r>
                <a:rPr lang="zh-CN" altLang="en-US" sz="1400"/>
                <a:t>大家</a:t>
              </a:r>
              <a:r>
                <a:rPr lang="en-US" altLang="zh-CN" sz="1400"/>
                <a:t>: 4 </a:t>
              </a:r>
              <a:r>
                <a:rPr lang="zh-CN" altLang="en-US" sz="1400"/>
                <a:t>次</a:t>
              </a:r>
              <a:endParaRPr lang="zh-CN" altLang="en-US" sz="1400"/>
            </a:p>
            <a:p>
              <a:pPr algn="just"/>
              <a:r>
                <a:rPr lang="zh-CN" altLang="en-US" sz="1400"/>
                <a:t>刺绣</a:t>
              </a:r>
              <a:r>
                <a:rPr lang="en-US" altLang="zh-CN" sz="1400"/>
                <a:t>: 3 </a:t>
              </a:r>
              <a:r>
                <a:rPr lang="zh-CN" altLang="en-US" sz="1400"/>
                <a:t>次</a:t>
              </a:r>
              <a:endParaRPr lang="zh-CN" altLang="en-US" sz="1400"/>
            </a:p>
            <a:p>
              <a:pPr algn="just"/>
              <a:r>
                <a:rPr lang="zh-CN" altLang="en-US" sz="1400"/>
                <a:t>制作</a:t>
              </a:r>
              <a:r>
                <a:rPr lang="en-US" altLang="zh-CN" sz="1400"/>
                <a:t>: 3 </a:t>
              </a:r>
              <a:r>
                <a:rPr lang="zh-CN" altLang="en-US" sz="1400"/>
                <a:t>次</a:t>
              </a:r>
              <a:endParaRPr lang="zh-CN" altLang="en-US" sz="1400"/>
            </a:p>
            <a:p>
              <a:pPr algn="just"/>
              <a:endParaRPr lang="zh-CN" altLang="en-US" sz="14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119" y="1124"/>
              <a:ext cx="2833" cy="42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/>
              <a:r>
                <a:rPr lang="zh-CN" altLang="en-US" sz="1400"/>
                <a:t>🔗</a:t>
              </a:r>
              <a:r>
                <a:rPr lang="en-US" altLang="zh-CN" sz="1400"/>
                <a:t> </a:t>
              </a:r>
              <a:r>
                <a:rPr lang="zh-CN" altLang="en-US" sz="1400"/>
                <a:t>知识图谱实体统计</a:t>
              </a:r>
              <a:r>
                <a:rPr lang="en-US" altLang="zh-CN" sz="1400"/>
                <a:t>:</a:t>
              </a:r>
              <a:endParaRPr lang="en-US" altLang="zh-CN" sz="1400"/>
            </a:p>
            <a:p>
              <a:pPr algn="just"/>
              <a:r>
                <a:rPr lang="zh-CN" altLang="en-US" sz="1400"/>
                <a:t>非遗项目</a:t>
              </a:r>
              <a:r>
                <a:rPr lang="en-US" altLang="zh-CN" sz="1400"/>
                <a:t>: 55 </a:t>
              </a:r>
              <a:r>
                <a:rPr lang="zh-CN" altLang="en-US" sz="1400"/>
                <a:t>个</a:t>
              </a:r>
              <a:endParaRPr lang="zh-CN" altLang="en-US" sz="1400"/>
            </a:p>
            <a:p>
              <a:pPr algn="just"/>
              <a:r>
                <a:rPr lang="zh-CN" altLang="en-US" sz="1400"/>
                <a:t>普通概念</a:t>
              </a:r>
              <a:r>
                <a:rPr lang="en-US" altLang="zh-CN" sz="1400"/>
                <a:t>: 46 </a:t>
              </a:r>
              <a:r>
                <a:rPr lang="zh-CN" altLang="en-US" sz="1400"/>
                <a:t>个</a:t>
              </a:r>
              <a:endParaRPr lang="zh-CN" altLang="en-US" sz="1400"/>
            </a:p>
            <a:p>
              <a:pPr algn="just"/>
              <a:r>
                <a:rPr lang="zh-CN" altLang="en-US" sz="1400"/>
                <a:t>技艺元素</a:t>
              </a:r>
              <a:r>
                <a:rPr lang="en-US" altLang="zh-CN" sz="1400"/>
                <a:t>: 5 </a:t>
              </a:r>
              <a:r>
                <a:rPr lang="zh-CN" altLang="en-US" sz="1400"/>
                <a:t>个</a:t>
              </a:r>
              <a:endParaRPr lang="zh-CN" altLang="en-US" sz="1400"/>
            </a:p>
            <a:p>
              <a:pPr algn="just"/>
              <a:r>
                <a:rPr lang="zh-CN" altLang="en-US" sz="1400"/>
                <a:t>文化概念</a:t>
              </a:r>
              <a:r>
                <a:rPr lang="en-US" altLang="zh-CN" sz="1400"/>
                <a:t>: 3 </a:t>
              </a:r>
              <a:r>
                <a:rPr lang="zh-CN" altLang="en-US" sz="1400"/>
                <a:t>个</a:t>
              </a:r>
              <a:endParaRPr lang="zh-CN" altLang="en-US" sz="1400"/>
            </a:p>
            <a:p>
              <a:pPr algn="just"/>
              <a:r>
                <a:rPr lang="zh-CN" altLang="en-US" sz="1400"/>
                <a:t>传承主体</a:t>
              </a:r>
              <a:r>
                <a:rPr lang="en-US" altLang="zh-CN" sz="1400"/>
                <a:t>: 1 </a:t>
              </a:r>
              <a:r>
                <a:rPr lang="zh-CN" altLang="en-US" sz="1400"/>
                <a:t>个</a:t>
              </a:r>
              <a:endParaRPr lang="zh-CN" altLang="en-US" sz="1400"/>
            </a:p>
            <a:p>
              <a:pPr algn="just"/>
              <a:endParaRPr lang="zh-CN" altLang="en-US" sz="140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9806" y="5602"/>
              <a:ext cx="3677" cy="44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3764" y="5602"/>
              <a:ext cx="3677" cy="44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951" y="5794"/>
              <a:ext cx="3491" cy="38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/>
                <a:t>💡</a:t>
              </a:r>
              <a:r>
                <a:rPr lang="en-US" altLang="zh-CN" sz="1400"/>
                <a:t> </a:t>
              </a:r>
              <a:r>
                <a:rPr lang="zh-CN" altLang="en-US" sz="1400"/>
                <a:t>研究发现与建议</a:t>
              </a:r>
              <a:r>
                <a:rPr lang="en-US" altLang="zh-CN" sz="1400"/>
                <a:t>:</a:t>
              </a:r>
              <a:endParaRPr lang="en-US" altLang="zh-CN" sz="1400"/>
            </a:p>
            <a:p>
              <a:r>
                <a:rPr lang="en-US" altLang="zh-CN" sz="1400"/>
                <a:t>1. </a:t>
              </a:r>
              <a:r>
                <a:rPr lang="zh-CN" altLang="en-US" sz="1400"/>
                <a:t>📊</a:t>
              </a:r>
              <a:r>
                <a:rPr lang="en-US" altLang="zh-CN" sz="1400"/>
                <a:t> </a:t>
              </a:r>
              <a:r>
                <a:rPr lang="zh-CN" altLang="en-US" sz="1400"/>
                <a:t>情感分布相对均衡</a:t>
              </a:r>
              <a:endParaRPr lang="zh-CN" altLang="en-US" sz="1400"/>
            </a:p>
            <a:p>
              <a:pPr algn="just"/>
              <a:r>
                <a:rPr lang="en-US" altLang="zh-CN" sz="1400"/>
                <a:t>2. </a:t>
              </a:r>
              <a:r>
                <a:rPr lang="zh-CN" altLang="en-US" sz="1400"/>
                <a:t>🏆</a:t>
              </a:r>
              <a:r>
                <a:rPr lang="en-US" altLang="zh-CN" sz="1400"/>
                <a:t> </a:t>
              </a:r>
              <a:r>
                <a:rPr lang="zh-CN" altLang="en-US" sz="1400"/>
                <a:t>数据最丰富的平台</a:t>
              </a:r>
              <a:r>
                <a:rPr lang="en-US" altLang="zh-CN" sz="1400"/>
                <a:t>: bilibili</a:t>
              </a:r>
              <a:endParaRPr lang="en-US" altLang="zh-CN" sz="1400"/>
            </a:p>
            <a:p>
              <a:r>
                <a:rPr lang="en-US" altLang="zh-CN" sz="1400"/>
                <a:t>3. </a:t>
              </a:r>
              <a:r>
                <a:rPr lang="zh-CN" altLang="en-US" sz="1400"/>
                <a:t>📝</a:t>
              </a:r>
              <a:r>
                <a:rPr lang="en-US" altLang="zh-CN" sz="1400"/>
                <a:t> </a:t>
              </a:r>
              <a:r>
                <a:rPr lang="zh-CN" altLang="en-US" sz="1400"/>
                <a:t>平均内容长度</a:t>
              </a:r>
              <a:r>
                <a:rPr lang="en-US" altLang="zh-CN" sz="1400"/>
                <a:t>: 37.7 </a:t>
              </a:r>
              <a:r>
                <a:rPr lang="zh-CN" altLang="en-US" sz="1400"/>
                <a:t>字符</a:t>
              </a:r>
              <a:endParaRPr lang="zh-CN" altLang="en-US" sz="1400"/>
            </a:p>
            <a:p>
              <a:r>
                <a:rPr lang="en-US" altLang="zh-CN" sz="1400"/>
                <a:t>   </a:t>
              </a:r>
              <a:r>
                <a:rPr lang="zh-CN" altLang="en-US" sz="1400"/>
                <a:t>内容较短，可能以短视频</a:t>
              </a:r>
              <a:r>
                <a:rPr lang="en-US" altLang="zh-CN" sz="1400"/>
                <a:t>/</a:t>
              </a:r>
              <a:r>
                <a:rPr lang="zh-CN" altLang="en-US" sz="1400"/>
                <a:t>图片为主</a:t>
              </a:r>
              <a:endParaRPr lang="zh-CN" altLang="en-US" sz="14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3919" y="5794"/>
              <a:ext cx="3390" cy="38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/>
              <a:r>
                <a:rPr lang="zh-CN" altLang="en-US" sz="1400"/>
                <a:t>🎯</a:t>
              </a:r>
              <a:r>
                <a:rPr lang="en-US" altLang="zh-CN" sz="1400"/>
                <a:t> </a:t>
              </a:r>
              <a:r>
                <a:rPr lang="zh-CN" altLang="en-US" sz="1400"/>
                <a:t>后续研究建议</a:t>
              </a:r>
              <a:r>
                <a:rPr lang="en-US" altLang="zh-CN" sz="1400"/>
                <a:t>:</a:t>
              </a:r>
              <a:endParaRPr lang="en-US" altLang="zh-CN" sz="1400"/>
            </a:p>
            <a:p>
              <a:pPr algn="just"/>
              <a:r>
                <a:rPr lang="en-US" altLang="zh-CN" sz="1400"/>
                <a:t>1. </a:t>
              </a:r>
              <a:r>
                <a:rPr lang="zh-CN" altLang="en-US" sz="1400"/>
                <a:t>深入分析各平台的内容差异</a:t>
              </a:r>
              <a:endParaRPr lang="zh-CN" altLang="en-US" sz="1400"/>
            </a:p>
            <a:p>
              <a:pPr algn="just"/>
              <a:r>
                <a:rPr lang="en-US" altLang="zh-CN" sz="1400"/>
                <a:t>2. </a:t>
              </a:r>
              <a:r>
                <a:rPr lang="zh-CN" altLang="en-US" sz="1400"/>
                <a:t>针对消极情感内容进行专题研究</a:t>
              </a:r>
              <a:endParaRPr lang="zh-CN" altLang="en-US" sz="1400"/>
            </a:p>
            <a:p>
              <a:pPr algn="just"/>
              <a:r>
                <a:rPr lang="en-US" altLang="zh-CN" sz="1400"/>
                <a:t>3. </a:t>
              </a:r>
              <a:r>
                <a:rPr lang="zh-CN" altLang="en-US" sz="1400"/>
                <a:t>结合语义网络发现非遗传播新模式</a:t>
              </a:r>
              <a:endParaRPr lang="zh-CN" altLang="en-US" sz="1400"/>
            </a:p>
            <a:p>
              <a:pPr algn="just"/>
              <a:r>
                <a:rPr lang="en-US" altLang="zh-CN" sz="1400"/>
                <a:t>4. </a:t>
              </a:r>
              <a:r>
                <a:rPr lang="zh-CN" altLang="en-US" sz="1400"/>
                <a:t>对比不同非遗项目的关注度差异</a:t>
              </a:r>
              <a:endParaRPr lang="zh-CN" altLang="en-US" sz="1400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362585" y="205740"/>
            <a:ext cx="5360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实验结果展示与分析</a:t>
            </a:r>
            <a:endParaRPr lang="zh-CN" altLang="en-US" sz="2000" b="1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800735"/>
            <a:ext cx="2925445" cy="20605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015" y="800100"/>
            <a:ext cx="2682240" cy="2061845"/>
          </a:xfrm>
          <a:prstGeom prst="rect">
            <a:avLst/>
          </a:prstGeom>
        </p:spPr>
      </p:pic>
      <p:sp>
        <p:nvSpPr>
          <p:cNvPr id="20" name="五边形 19"/>
          <p:cNvSpPr/>
          <p:nvPr/>
        </p:nvSpPr>
        <p:spPr>
          <a:xfrm>
            <a:off x="5862320" y="5657215"/>
            <a:ext cx="6289675" cy="1183640"/>
          </a:xfrm>
          <a:prstGeom prst="homePlat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969000" y="5945505"/>
            <a:ext cx="57613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试验结果表明，年轻人对非遗的关注更多浮于表面，对非遗的传承关心不够，由此我们发现了非遗传承</a:t>
            </a:r>
            <a:r>
              <a:rPr lang="zh-CN" altLang="en-US"/>
              <a:t>的困境。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0" grpId="0" bldLvl="0" animBg="1"/>
      <p:bldP spid="2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9" name="矩形: 圆角 2"/>
          <p:cNvSpPr/>
          <p:nvPr>
            <p:custDataLst>
              <p:tags r:id="rId2"/>
            </p:custDataLst>
          </p:nvPr>
        </p:nvSpPr>
        <p:spPr>
          <a:xfrm>
            <a:off x="6032500" y="878098"/>
            <a:ext cx="4700270" cy="903702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0" name="矩形: 圆角 6"/>
          <p:cNvSpPr/>
          <p:nvPr>
            <p:custDataLst>
              <p:tags r:id="rId3"/>
            </p:custDataLst>
          </p:nvPr>
        </p:nvSpPr>
        <p:spPr>
          <a:xfrm>
            <a:off x="6032500" y="1915729"/>
            <a:ext cx="4700270" cy="903702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1" name="矩形: 圆角 10"/>
          <p:cNvSpPr/>
          <p:nvPr>
            <p:custDataLst>
              <p:tags r:id="rId4"/>
            </p:custDataLst>
          </p:nvPr>
        </p:nvSpPr>
        <p:spPr>
          <a:xfrm>
            <a:off x="6032500" y="2952722"/>
            <a:ext cx="4700270" cy="903702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2" name="矩形: 圆角 14"/>
          <p:cNvSpPr/>
          <p:nvPr>
            <p:custDataLst>
              <p:tags r:id="rId5"/>
            </p:custDataLst>
          </p:nvPr>
        </p:nvSpPr>
        <p:spPr>
          <a:xfrm>
            <a:off x="6032500" y="3990353"/>
            <a:ext cx="4700270" cy="903702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4" name="矩形: 圆角 6"/>
          <p:cNvSpPr/>
          <p:nvPr>
            <p:custDataLst>
              <p:tags r:id="rId6"/>
            </p:custDataLst>
          </p:nvPr>
        </p:nvSpPr>
        <p:spPr>
          <a:xfrm>
            <a:off x="6032500" y="1914453"/>
            <a:ext cx="4700270" cy="903702"/>
          </a:xfrm>
          <a:prstGeom prst="roundRect">
            <a:avLst/>
          </a:prstGeom>
          <a:solidFill>
            <a:schemeClr val="lt1">
              <a:lumMod val="10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5" name="矩形: 圆角 10"/>
          <p:cNvSpPr/>
          <p:nvPr>
            <p:custDataLst>
              <p:tags r:id="rId7"/>
            </p:custDataLst>
          </p:nvPr>
        </p:nvSpPr>
        <p:spPr>
          <a:xfrm>
            <a:off x="6032500" y="2953359"/>
            <a:ext cx="4700270" cy="903702"/>
          </a:xfrm>
          <a:prstGeom prst="roundRect">
            <a:avLst/>
          </a:prstGeom>
          <a:solidFill>
            <a:schemeClr val="lt1">
              <a:lumMod val="10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6" name="矩形: 圆角 14"/>
          <p:cNvSpPr/>
          <p:nvPr>
            <p:custDataLst>
              <p:tags r:id="rId8"/>
            </p:custDataLst>
          </p:nvPr>
        </p:nvSpPr>
        <p:spPr>
          <a:xfrm>
            <a:off x="6032500" y="3990353"/>
            <a:ext cx="4700270" cy="903702"/>
          </a:xfrm>
          <a:prstGeom prst="roundRect">
            <a:avLst/>
          </a:prstGeom>
          <a:solidFill>
            <a:schemeClr val="lt1">
              <a:lumMod val="100000"/>
              <a:alpha val="10000"/>
            </a:schemeClr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7311820" y="1032751"/>
            <a:ext cx="3301031" cy="595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研究背景及</a:t>
            </a: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意义</a:t>
            </a:r>
            <a:endParaRPr lang="zh-CN" altLang="en-US" sz="21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6387925" y="969447"/>
            <a:ext cx="577808" cy="595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lnSpcReduction="10000"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3000" b="1" dirty="0">
                <a:gradFill>
                  <a:gsLst>
                    <a:gs pos="18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0"/>
                </a:gradFill>
                <a:sym typeface="+mn-ea"/>
              </a:rPr>
              <a:t>01</a:t>
            </a:r>
            <a:endParaRPr lang="en-US" altLang="zh-CN" sz="3000" b="1" dirty="0">
              <a:gradFill>
                <a:gsLst>
                  <a:gs pos="18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0"/>
              </a:gradFill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1"/>
            </p:custDataLst>
          </p:nvPr>
        </p:nvSpPr>
        <p:spPr>
          <a:xfrm>
            <a:off x="7311820" y="2069748"/>
            <a:ext cx="3301031" cy="595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词频统计与词云</a:t>
            </a: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可视化</a:t>
            </a:r>
            <a:endParaRPr lang="zh-CN" altLang="en-US" sz="21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2"/>
            </p:custDataLst>
          </p:nvPr>
        </p:nvSpPr>
        <p:spPr>
          <a:xfrm>
            <a:off x="6387925" y="2006723"/>
            <a:ext cx="577808" cy="595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lnSpcReduction="10000"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3000" b="1" dirty="0">
                <a:gradFill>
                  <a:gsLst>
                    <a:gs pos="18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0"/>
                </a:gradFill>
                <a:sym typeface="+mn-ea"/>
              </a:rPr>
              <a:t>02</a:t>
            </a:r>
            <a:endParaRPr lang="en-US" altLang="zh-CN" sz="3000" b="1" dirty="0">
              <a:gradFill>
                <a:gsLst>
                  <a:gs pos="18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0"/>
              </a:gradFill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>
          <a:xfrm>
            <a:off x="7311820" y="3106741"/>
            <a:ext cx="3301031" cy="595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情感分析与</a:t>
            </a: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知识图谱</a:t>
            </a:r>
            <a:endParaRPr lang="zh-CN" altLang="en-US" sz="21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14"/>
            </p:custDataLst>
          </p:nvPr>
        </p:nvSpPr>
        <p:spPr>
          <a:xfrm>
            <a:off x="6387925" y="3043999"/>
            <a:ext cx="577808" cy="595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lnSpcReduction="10000"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3000" b="1" dirty="0">
                <a:gradFill>
                  <a:gsLst>
                    <a:gs pos="18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0"/>
                </a:gradFill>
                <a:sym typeface="+mn-ea"/>
              </a:rPr>
              <a:t>03</a:t>
            </a:r>
            <a:endParaRPr lang="en-US" altLang="zh-CN" sz="3000" b="1" dirty="0">
              <a:gradFill>
                <a:gsLst>
                  <a:gs pos="18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0"/>
              </a:gradFill>
              <a:sym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5"/>
            </p:custDataLst>
          </p:nvPr>
        </p:nvSpPr>
        <p:spPr>
          <a:xfrm>
            <a:off x="7311820" y="4143736"/>
            <a:ext cx="3301031" cy="595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年轻人对非遗的</a:t>
            </a: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情感</a:t>
            </a:r>
            <a:endParaRPr lang="zh-CN" altLang="en-US" sz="21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6"/>
            </p:custDataLst>
          </p:nvPr>
        </p:nvSpPr>
        <p:spPr>
          <a:xfrm>
            <a:off x="6387925" y="4081276"/>
            <a:ext cx="577808" cy="595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lnSpcReduction="10000"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3000" b="1" dirty="0">
                <a:gradFill>
                  <a:gsLst>
                    <a:gs pos="18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0"/>
                </a:gradFill>
                <a:sym typeface="+mn-ea"/>
              </a:rPr>
              <a:t>04</a:t>
            </a:r>
            <a:endParaRPr lang="en-US" altLang="zh-CN" sz="3000" b="1" dirty="0">
              <a:gradFill>
                <a:gsLst>
                  <a:gs pos="18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0"/>
              </a:gradFill>
              <a:sym typeface="+mn-ea"/>
            </a:endParaRPr>
          </a:p>
        </p:txBody>
      </p:sp>
      <p:sp>
        <p:nvSpPr>
          <p:cNvPr id="15" name="矩形: 圆角 2"/>
          <p:cNvSpPr/>
          <p:nvPr>
            <p:custDataLst>
              <p:tags r:id="rId17"/>
            </p:custDataLst>
          </p:nvPr>
        </p:nvSpPr>
        <p:spPr>
          <a:xfrm>
            <a:off x="6032500" y="5026553"/>
            <a:ext cx="4700270" cy="903702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<a:noAutofit/>
          </a:bodyPr>
          <a:p>
            <a:pPr lvl="0" algn="l">
              <a:lnSpc>
                <a:spcPct val="150000"/>
              </a:lnSpc>
              <a:spcAft>
                <a:spcPts val="0"/>
              </a:spcAft>
              <a:buClrTx/>
              <a:buSzTx/>
              <a:buFontTx/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>
            <p:custDataLst>
              <p:tags r:id="rId18"/>
            </p:custDataLst>
          </p:nvPr>
        </p:nvSpPr>
        <p:spPr>
          <a:xfrm>
            <a:off x="7311820" y="5181206"/>
            <a:ext cx="3301031" cy="5956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传承困境</a:t>
            </a:r>
            <a:r>
              <a:rPr lang="zh-CN" altLang="en-US" sz="2100" dirty="0">
                <a:solidFill>
                  <a:schemeClr val="tx1"/>
                </a:solidFill>
                <a:sym typeface="+mn-ea"/>
              </a:rPr>
              <a:t>解码</a:t>
            </a:r>
            <a:endParaRPr lang="zh-CN" altLang="en-US" sz="21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6387925" y="5117902"/>
            <a:ext cx="577808" cy="59566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rmAutofit lnSpcReduction="10000"/>
          </a:bodyPr>
          <a:p>
            <a:pPr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en-US" altLang="zh-CN" sz="3000" b="1" dirty="0">
                <a:gradFill>
                  <a:gsLst>
                    <a:gs pos="18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0"/>
                </a:gradFill>
                <a:sym typeface="+mn-ea"/>
              </a:rPr>
              <a:t>05</a:t>
            </a:r>
            <a:endParaRPr lang="en-US" altLang="zh-CN" sz="3000" b="1" dirty="0">
              <a:gradFill>
                <a:gsLst>
                  <a:gs pos="18000">
                    <a:schemeClr val="accent1"/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3500000" scaled="0"/>
              </a:gradFill>
              <a:sym typeface="+mn-ea"/>
            </a:endParaRPr>
          </a:p>
        </p:txBody>
      </p:sp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1" grpId="0"/>
      <p:bldP spid="28" grpId="0"/>
      <p:bldP spid="30" grpId="0"/>
      <p:bldP spid="32" grpId="0"/>
      <p:bldP spid="4" grpId="0"/>
      <p:bldP spid="33" grpId="0"/>
      <p:bldP spid="33" grpId="1"/>
      <p:bldP spid="34" grpId="0"/>
      <p:bldP spid="34" grpId="1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2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传承困境</a:t>
            </a:r>
            <a:r>
              <a:rPr lang="zh-CN" altLang="en-US"/>
              <a:t>解码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1030" y="512445"/>
            <a:ext cx="9879330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Aft>
                <a:spcPct val="60000"/>
              </a:spcAft>
            </a:pPr>
            <a:r>
              <a:rPr lang="zh-CN" altLang="en-US" sz="2800" b="1" i="0">
                <a:solidFill>
                  <a:srgbClr val="000000"/>
                </a:solidFill>
                <a:latin typeface="Inter"/>
                <a:ea typeface="Inter"/>
              </a:rPr>
              <a:t>一、核心困境：传承 “三重断裂” 的具象呈现</a:t>
            </a:r>
            <a:endParaRPr lang="zh-CN" altLang="en-US" sz="1600" b="0" i="0">
              <a:solidFill>
                <a:srgbClr val="000000"/>
              </a:solidFill>
              <a:latin typeface="Inter"/>
              <a:ea typeface="Inter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470" y="1215390"/>
            <a:ext cx="3511550" cy="5109210"/>
          </a:xfrm>
          <a:prstGeom prst="rect">
            <a:avLst/>
          </a:prstGeom>
        </p:spPr>
      </p:pic>
      <p:sp>
        <p:nvSpPr>
          <p:cNvPr id="13" name="折角形 12"/>
          <p:cNvSpPr/>
          <p:nvPr/>
        </p:nvSpPr>
        <p:spPr>
          <a:xfrm>
            <a:off x="4524375" y="1215390"/>
            <a:ext cx="7076440" cy="5109210"/>
          </a:xfrm>
          <a:prstGeom prst="foldedCorner">
            <a:avLst>
              <a:gd name="adj" fmla="val 105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524375" y="1255395"/>
            <a:ext cx="6682105" cy="50685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indent="0" algn="just" fontAlgn="auto">
              <a:spcBef>
                <a:spcPts val="1000"/>
              </a:spcBef>
              <a:spcAft>
                <a:spcPct val="60000"/>
              </a:spcAft>
            </a:pPr>
            <a:r>
              <a:rPr lang="zh-CN" altLang="en-US" sz="2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（一）代际断裂：传承脉络的延续危机</a:t>
            </a:r>
            <a:endParaRPr lang="zh-CN" altLang="en-US" sz="2000" b="1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 fontAlgn="auto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年轻传承人吸引力不足，留存率偏低，如路宝刚收徒 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30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人仅 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6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人留团，核心技艺面临 “后继乏人” 风险。</a:t>
            </a:r>
            <a:endParaRPr lang="zh-CN" altLang="en-US" sz="16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 fontAlgn="auto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高龄传承人占比高，健在国家级传承人平均年龄超 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70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岁，技艺传承存在 “人亡艺绝” 的隐忧。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buFont typeface="Arial" panose="020B0604020202020204"/>
              <a:buChar char="•"/>
            </a:pPr>
            <a:endParaRPr lang="zh-CN" altLang="en-US" sz="16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 fontAlgn="auto">
              <a:spcAft>
                <a:spcPct val="60000"/>
              </a:spcAft>
            </a:pPr>
            <a:r>
              <a:rPr lang="zh-CN" altLang="en-US" sz="2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（二）语境断裂：传统与现代的场景脱节</a:t>
            </a:r>
            <a:endParaRPr lang="zh-CN" altLang="en-US" sz="2000" b="1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 fontAlgn="auto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苏绣传统日用品类需求萎缩，皮影戏传统堂会表演场景消失，技艺与当代生活场景适配性不足。</a:t>
            </a:r>
            <a:endParaRPr lang="zh-CN" altLang="en-US" sz="16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 fontAlgn="auto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年轻群体对非遗技艺的认知停留于 “传统” 标签，缺乏主动接触和学习的动力。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indent="0" algn="just" fontAlgn="auto">
              <a:buFont typeface="Arial" panose="020B0604020202020204"/>
              <a:buChar char="•"/>
            </a:pPr>
            <a:endParaRPr lang="zh-CN" altLang="en-US" sz="16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 fontAlgn="auto">
              <a:spcAft>
                <a:spcPct val="60000"/>
              </a:spcAft>
            </a:pPr>
            <a:r>
              <a:rPr lang="zh-CN" altLang="en-US" sz="20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（三）价值认知断裂：文化价值与市场价值失衡</a:t>
            </a:r>
            <a:endParaRPr lang="zh-CN" altLang="en-US" sz="2000" b="1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 fontAlgn="auto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非遗技艺的文化内涵未被充分认同，部分人将其视为 “过时手艺”，忽视其历史与艺术价值。</a:t>
            </a:r>
            <a:endParaRPr lang="zh-CN" altLang="en-US" sz="1600" b="0" i="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indent="0" algn="just" fontAlgn="auto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传统技艺学习周期长、见效慢，市场变现能力弱，难以吸引追求短期收益的年轻群体。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015" y="539750"/>
            <a:ext cx="10333355" cy="69088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>
              <a:spcAft>
                <a:spcPct val="60000"/>
              </a:spcAft>
            </a:pPr>
            <a:r>
              <a:rPr lang="zh-CN" altLang="en-US" sz="2800" b="1" i="0">
                <a:solidFill>
                  <a:srgbClr val="000000"/>
                </a:solidFill>
                <a:latin typeface="Inter"/>
                <a:ea typeface="Inter"/>
              </a:rPr>
              <a:t>二、困境成因的多维解析</a:t>
            </a:r>
            <a:endParaRPr lang="zh-CN" altLang="en-US" sz="28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spcBef>
                <a:spcPts val="1000"/>
              </a:spcBef>
              <a:spcAft>
                <a:spcPct val="60000"/>
              </a:spcAft>
            </a:pPr>
            <a:endParaRPr lang="zh-CN" altLang="en-US" sz="30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spcBef>
                <a:spcPts val="1000"/>
              </a:spcBef>
              <a:spcAft>
                <a:spcPct val="60000"/>
              </a:spcAft>
            </a:pPr>
            <a:endParaRPr lang="zh-CN" altLang="en-US" sz="30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spcBef>
                <a:spcPts val="1000"/>
              </a:spcBef>
              <a:spcAft>
                <a:spcPct val="60000"/>
              </a:spcAft>
            </a:pPr>
            <a:endParaRPr lang="zh-CN" altLang="en-US" sz="20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spcBef>
                <a:spcPts val="1000"/>
              </a:spcBef>
              <a:spcAft>
                <a:spcPct val="60000"/>
              </a:spcAft>
            </a:pPr>
            <a:endParaRPr lang="zh-CN" altLang="en-US" sz="1600" b="0" i="0">
              <a:solidFill>
                <a:srgbClr val="000000"/>
              </a:solidFill>
              <a:latin typeface="Inter"/>
              <a:ea typeface="Inte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20" y="1230630"/>
            <a:ext cx="5014595" cy="2924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55" y="1230630"/>
            <a:ext cx="5015230" cy="2922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5020" y="4312285"/>
            <a:ext cx="5015230" cy="212915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marL="0" indent="0">
              <a:spcBef>
                <a:spcPts val="1000"/>
              </a:spcBef>
              <a:spcAft>
                <a:spcPct val="60000"/>
              </a:spcAft>
            </a:pP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ter"/>
                <a:ea typeface="Inter"/>
                <a:sym typeface="+mn-ea"/>
              </a:rPr>
              <a:t>（一）主观层面：传承意愿与能力的双重制约</a:t>
            </a:r>
            <a:endParaRPr lang="zh-CN" altLang="en-US" sz="3000" b="1" i="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ter"/>
              <a:ea typeface="Inter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ter"/>
                <a:ea typeface="Inter"/>
                <a:sym typeface="+mn-ea"/>
              </a:rPr>
              <a:t>年轻群体生活节奏快，缺乏传承所需的</a:t>
            </a:r>
            <a:r>
              <a:rPr lang="zh-CN" altLang="en-US" sz="16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ter"/>
                <a:ea typeface="Inter"/>
                <a:sym typeface="+mn-ea"/>
              </a:rPr>
              <a:t>耐心与专注力</a:t>
            </a: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ter"/>
                <a:ea typeface="Inter"/>
                <a:sym typeface="+mn-ea"/>
              </a:rPr>
              <a:t>，难以沉下心钻研复杂技艺。</a:t>
            </a:r>
            <a:endParaRPr lang="zh-CN" altLang="en-US" sz="1600" b="0" i="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ter"/>
              <a:ea typeface="Inter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ter"/>
                <a:ea typeface="Inter"/>
                <a:sym typeface="+mn-ea"/>
              </a:rPr>
              <a:t>部分传承人</a:t>
            </a:r>
            <a:r>
              <a:rPr lang="zh-CN" altLang="en-US" sz="16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ter"/>
                <a:ea typeface="Inter"/>
                <a:sym typeface="+mn-ea"/>
              </a:rPr>
              <a:t>创新意识不足</a:t>
            </a: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nter"/>
                <a:ea typeface="Inter"/>
                <a:sym typeface="+mn-ea"/>
              </a:rPr>
              <a:t>，固守传统形式，未能结合现代审美与需求进行突破。</a:t>
            </a:r>
            <a:endParaRPr lang="zh-CN" altLang="en-US" sz="1600" b="0" i="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ter"/>
              <a:ea typeface="Inter"/>
            </a:endParaRPr>
          </a:p>
          <a:p>
            <a:pPr marL="0" indent="0" algn="just">
              <a:spcAft>
                <a:spcPct val="60000"/>
              </a:spcAft>
            </a:pPr>
            <a:endParaRPr lang="zh-CN" altLang="en-US" sz="1600" b="0" i="0"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nter"/>
              <a:ea typeface="Inter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49645" y="4312285"/>
            <a:ext cx="5015865" cy="2067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Aft>
                <a:spcPct val="60000"/>
              </a:spcAft>
            </a:pPr>
            <a:r>
              <a:rPr lang="zh-CN" altLang="en-US" sz="2000" b="1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sym typeface="+mn-ea"/>
              </a:rPr>
              <a:t>（二）客观层面：环境与资源的支撑不足</a:t>
            </a:r>
            <a:endParaRPr lang="zh-CN" altLang="en-US" sz="2000" b="1" i="0">
              <a:solidFill>
                <a:schemeClr val="bg2">
                  <a:lumMod val="50000"/>
                </a:schemeClr>
              </a:solidFill>
              <a:latin typeface="Inter"/>
              <a:ea typeface="Inter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rgbClr val="FF0000"/>
                </a:solidFill>
                <a:latin typeface="Inter"/>
                <a:ea typeface="Inter"/>
                <a:sym typeface="+mn-ea"/>
              </a:rPr>
              <a:t>传播渠道单一</a:t>
            </a: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sym typeface="+mn-ea"/>
              </a:rPr>
              <a:t>，传统口传心授模式难以覆盖广泛受众，缺乏数字化、年轻化的传播载体。</a:t>
            </a:r>
            <a:endParaRPr lang="zh-CN" altLang="en-US" sz="1600" b="0" i="0">
              <a:solidFill>
                <a:schemeClr val="bg2">
                  <a:lumMod val="50000"/>
                </a:schemeClr>
              </a:solidFill>
              <a:latin typeface="Inter"/>
              <a:ea typeface="Inter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sym typeface="+mn-ea"/>
              </a:rPr>
              <a:t>政策支持偏向记录保存，对传承人的培养扶持、技艺的市场化转化等</a:t>
            </a:r>
            <a:r>
              <a:rPr lang="zh-CN" altLang="en-US" sz="1600">
                <a:solidFill>
                  <a:srgbClr val="FF0000"/>
                </a:solidFill>
                <a:latin typeface="Inter"/>
                <a:ea typeface="Inter"/>
                <a:sym typeface="+mn-ea"/>
              </a:rPr>
              <a:t>针对性措施不足</a:t>
            </a: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sym typeface="+mn-ea"/>
              </a:rPr>
              <a:t>。</a:t>
            </a:r>
            <a:endParaRPr lang="zh-CN" altLang="en-US" sz="1600" b="0" i="0">
              <a:solidFill>
                <a:schemeClr val="bg2">
                  <a:lumMod val="50000"/>
                </a:schemeClr>
              </a:solidFill>
              <a:latin typeface="Inter"/>
              <a:ea typeface="Inter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sym typeface="+mn-ea"/>
              </a:rPr>
              <a:t>社会氛围缺乏对非遗传承的足够关注，相关教育未纳入主流体系，</a:t>
            </a:r>
            <a:r>
              <a:rPr lang="zh-CN" altLang="en-US" sz="1600">
                <a:solidFill>
                  <a:srgbClr val="FF0000"/>
                </a:solidFill>
                <a:latin typeface="Inter"/>
                <a:ea typeface="Inter"/>
                <a:sym typeface="+mn-ea"/>
              </a:rPr>
              <a:t>认知普及力度不够</a:t>
            </a:r>
            <a:r>
              <a:rPr lang="zh-CN" altLang="en-US" sz="1600">
                <a:solidFill>
                  <a:schemeClr val="bg2">
                    <a:lumMod val="50000"/>
                  </a:schemeClr>
                </a:solidFill>
                <a:latin typeface="Inter"/>
                <a:ea typeface="Inter"/>
                <a:sym typeface="+mn-ea"/>
              </a:rPr>
              <a:t>。</a:t>
            </a:r>
            <a:endParaRPr lang="zh-CN" altLang="en-US" sz="1600">
              <a:solidFill>
                <a:schemeClr val="bg2">
                  <a:lumMod val="50000"/>
                </a:schemeClr>
              </a:solidFill>
              <a:latin typeface="Inter"/>
              <a:ea typeface="Inter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74370" y="563880"/>
            <a:ext cx="10106025" cy="70040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Aft>
                <a:spcPct val="60000"/>
              </a:spcAft>
            </a:pPr>
            <a:r>
              <a:rPr lang="zh-CN" altLang="en-US" sz="2800" b="1" i="0">
                <a:solidFill>
                  <a:srgbClr val="000000"/>
                </a:solidFill>
                <a:latin typeface="Inter"/>
                <a:ea typeface="Inter"/>
              </a:rPr>
              <a:t>三、破局路径：基于传承实践的启示</a:t>
            </a:r>
            <a:endParaRPr lang="zh-CN" altLang="en-US" sz="28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spcAft>
                <a:spcPct val="60000"/>
              </a:spcAft>
            </a:pPr>
            <a:endParaRPr lang="zh-CN" altLang="en-US" sz="28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spcAft>
                <a:spcPct val="60000"/>
              </a:spcAft>
            </a:pPr>
            <a:endParaRPr lang="zh-CN" altLang="en-US" sz="20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spcAft>
                <a:spcPct val="60000"/>
              </a:spcAft>
            </a:pPr>
            <a:endParaRPr lang="zh-CN" altLang="en-US" sz="28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spcAft>
                <a:spcPct val="60000"/>
              </a:spcAft>
            </a:pPr>
            <a:endParaRPr lang="zh-CN" altLang="en-US" sz="28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spcAft>
                <a:spcPct val="60000"/>
              </a:spcAft>
            </a:pPr>
            <a:endParaRPr lang="zh-CN" altLang="en-US" sz="2800" b="1" i="0">
              <a:solidFill>
                <a:srgbClr val="000000"/>
              </a:solidFill>
              <a:latin typeface="Inter"/>
              <a:ea typeface="Inter"/>
            </a:endParaRPr>
          </a:p>
          <a:p>
            <a:pPr marL="0" indent="0">
              <a:buFont typeface="Arial" panose="020B0604020202020204"/>
              <a:buChar char="•"/>
            </a:pPr>
            <a:endParaRPr lang="zh-CN" altLang="en-US" sz="1600" b="0" i="0">
              <a:solidFill>
                <a:srgbClr val="000000"/>
              </a:solidFill>
              <a:latin typeface="Inter"/>
              <a:ea typeface="Inte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6130" y="1143635"/>
            <a:ext cx="4152900" cy="4960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133340" y="1143635"/>
            <a:ext cx="6097270" cy="52095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just">
              <a:buFont typeface="Arial" panose="020B0604020202020204"/>
              <a:buNone/>
            </a:pPr>
            <a:r>
              <a:rPr lang="zh-CN" altLang="en-US" sz="16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（一）技艺创新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：借鉴蒋雪英融合日本工艺改进针法、路宝刚推动皮影与京剧跨界，实现传统技艺与现代元素的结合。传统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r>
              <a:rPr lang="en-US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×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现代的跨界融合，打造新媒体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“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破圈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内容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核心逻辑：以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“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非遗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+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潮流元素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为切入点，将技艺创新过程转化为可视化、话题性内容，适配新媒体传播规律。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传播方案：短视频系列、直播共创、话题挑战赛，传承人点评颁奖，扩大传播声量。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indent="0" algn="just">
              <a:buFont typeface="Arial" panose="020B0604020202020204"/>
              <a:buNone/>
            </a:pPr>
            <a:r>
              <a:rPr lang="zh-CN" altLang="en-US" sz="16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（二）传播拓展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：参考范正安进社区演出、路宝刚线上授课，通过多场景展示、数字化传播扩大受众范围。多场景渗透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+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数字化赋能，构建新媒体传播矩阵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数字内容沉淀：将传承人访谈、技艺教学剪辑为系列微课，上传至抖音、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B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站、小红书等平台，标注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“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非遗入门教程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”“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亲子手工课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等标签，满足用户碎片化学习需求。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虚拟场景体验：利用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VR/AR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技术打造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“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云上非遗馆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，用户可在线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“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沉浸式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观看皮影戏演出、模拟苏绣针法操作，提升传播互动性。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indent="0" algn="just">
              <a:buFont typeface="Arial" panose="020B0604020202020204"/>
              <a:buNone/>
            </a:pPr>
            <a:r>
              <a:rPr lang="zh-CN" altLang="en-US" sz="1600" b="1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（三）生态构建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：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“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教育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+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展示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 +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市场</a:t>
            </a:r>
            <a:r>
              <a:rPr lang="en-US" altLang="zh-CN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” </a:t>
            </a: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联动，用新媒体激活商业闭环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marL="0" indent="0" algn="just">
              <a:buFont typeface="Arial" panose="020B0604020202020204"/>
              <a:buChar char="•"/>
            </a:pPr>
            <a:r>
              <a:rPr lang="zh-CN" altLang="en-US" sz="1600">
                <a:solidFill>
                  <a:srgbClr val="000000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核心逻辑：以新媒体为纽带，连接非遗传承的供给端与需求端，让文化价值转化为可持续的市场价值。</a:t>
            </a:r>
            <a:endParaRPr lang="zh-CN" altLang="en-US" sz="1600">
              <a:solidFill>
                <a:srgbClr val="00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剪去单角的矩形 7"/>
          <p:cNvSpPr/>
          <p:nvPr/>
        </p:nvSpPr>
        <p:spPr>
          <a:xfrm>
            <a:off x="694690" y="1932940"/>
            <a:ext cx="5200650" cy="1670685"/>
          </a:xfrm>
          <a:prstGeom prst="snip1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标题 2"/>
          <p:cNvSpPr/>
          <p:nvPr>
            <p:ph type="title"/>
            <p:custDataLst>
              <p:tags r:id="rId1"/>
            </p:custDataLst>
          </p:nvPr>
        </p:nvSpPr>
        <p:spPr>
          <a:xfrm>
            <a:off x="695960" y="500335"/>
            <a:ext cx="10800000" cy="720000"/>
          </a:xfrm>
        </p:spPr>
        <p:txBody>
          <a:bodyPr>
            <a:noAutofit/>
          </a:bodyPr>
          <a:p>
            <a:pPr algn="ctr"/>
            <a:r>
              <a:rPr lang="zh-CN" altLang="en-US" sz="40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charset="-122"/>
                <a:ea typeface="黑体" panose="02010609060101010101" charset="-122"/>
              </a:rPr>
              <a:t>结论与收获</a:t>
            </a:r>
            <a:endParaRPr lang="zh-CN" altLang="en-US" sz="40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5960" y="2107565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Aft>
                <a:spcPct val="0"/>
              </a:spcAft>
              <a:buNone/>
            </a:pPr>
            <a:r>
              <a:rPr lang="en-US" altLang="zh-CN" sz="1600" b="0" i="0">
                <a:solidFill>
                  <a:srgbClr val="000000"/>
                </a:solidFill>
                <a:latin typeface="Inter"/>
                <a:ea typeface="Inter"/>
              </a:rPr>
              <a:t>1.</a:t>
            </a:r>
            <a:r>
              <a:rPr lang="zh-CN" altLang="en-US" sz="1600" b="0" i="0">
                <a:solidFill>
                  <a:srgbClr val="000000"/>
                </a:solidFill>
                <a:latin typeface="Inter"/>
                <a:ea typeface="Inter"/>
              </a:rPr>
              <a:t>非遗传承人口述文本情感呈现鲜明差异化特征：苏绣与皮影戏传承者均以积极情感为主导，其中余福臻的 “甜” 味情感占比高达 </a:t>
            </a:r>
            <a:r>
              <a:rPr lang="en-US" altLang="zh-CN" sz="1600" b="0" i="0">
                <a:solidFill>
                  <a:srgbClr val="000000"/>
                </a:solidFill>
                <a:latin typeface="Inter"/>
                <a:ea typeface="Inter"/>
              </a:rPr>
              <a:t>70%</a:t>
            </a:r>
            <a:r>
              <a:rPr lang="zh-CN" altLang="en-US" sz="1600" b="0" i="0">
                <a:solidFill>
                  <a:srgbClr val="000000"/>
                </a:solidFill>
                <a:latin typeface="Inter"/>
                <a:ea typeface="Inter"/>
              </a:rPr>
              <a:t>，蒋雪英、路宝刚、范正安则在甜、酸、苦、辣的复杂情感交织中坚守传承，情感图谱与各自从艺经历、时代背景深度绑定。</a:t>
            </a:r>
            <a:endParaRPr lang="zh-CN" altLang="en-US" sz="1600" b="0" i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83680" y="2107565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Aft>
                <a:spcPct val="0"/>
              </a:spcAft>
              <a:buNone/>
            </a:pPr>
            <a:r>
              <a:rPr lang="en-US" altLang="zh-CN" sz="1600" b="0" i="0">
                <a:solidFill>
                  <a:srgbClr val="000000"/>
                </a:solidFill>
                <a:latin typeface="Inter"/>
                <a:ea typeface="Inter"/>
              </a:rPr>
              <a:t>2.</a:t>
            </a:r>
            <a:r>
              <a:rPr lang="zh-CN" altLang="en-US" sz="1600" b="0" i="0">
                <a:solidFill>
                  <a:srgbClr val="000000"/>
                </a:solidFill>
                <a:latin typeface="Inter"/>
                <a:ea typeface="Inter"/>
              </a:rPr>
              <a:t>口述文本核心词汇折射非遗传承核心维度：苏绣相关文本高频出现 “刺绣”“针法”“颜色” 等技艺类词汇，皮影戏相关文本聚焦 “皮影”“京剧”“舞台” 等表演类词汇，既凸显技艺特性，也反映传承者的生涯轨迹与核心关切。</a:t>
            </a:r>
            <a:endParaRPr lang="zh-CN" altLang="en-US" sz="1600" b="0" i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5960" y="4111625"/>
            <a:ext cx="5080000" cy="1322070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Aft>
                <a:spcPct val="0"/>
              </a:spcAft>
              <a:buNone/>
            </a:pPr>
            <a:r>
              <a:rPr lang="en-US" altLang="zh-CN" sz="1600" b="0" i="0">
                <a:solidFill>
                  <a:srgbClr val="000000"/>
                </a:solidFill>
                <a:latin typeface="Inter"/>
                <a:ea typeface="Inter"/>
              </a:rPr>
              <a:t>3.</a:t>
            </a:r>
            <a:r>
              <a:rPr lang="zh-CN" altLang="en-US" sz="1600" b="0" i="0">
                <a:solidFill>
                  <a:srgbClr val="000000"/>
                </a:solidFill>
                <a:latin typeface="Inter"/>
                <a:ea typeface="Inter"/>
              </a:rPr>
              <a:t>跨代际非遗传承面临 “三重断裂” 核心困境：代际断裂体现在年轻传承人留存率低（如路宝刚收徒 </a:t>
            </a:r>
            <a:r>
              <a:rPr lang="en-US" altLang="zh-CN" sz="1600" b="0" i="0">
                <a:solidFill>
                  <a:srgbClr val="000000"/>
                </a:solidFill>
                <a:latin typeface="Inter"/>
                <a:ea typeface="Inter"/>
              </a:rPr>
              <a:t>30 </a:t>
            </a:r>
            <a:r>
              <a:rPr lang="zh-CN" altLang="en-US" sz="1600" b="0" i="0">
                <a:solidFill>
                  <a:srgbClr val="000000"/>
                </a:solidFill>
                <a:latin typeface="Inter"/>
                <a:ea typeface="Inter"/>
              </a:rPr>
              <a:t>人仅 </a:t>
            </a:r>
            <a:r>
              <a:rPr lang="en-US" altLang="zh-CN" sz="1600" b="0" i="0">
                <a:solidFill>
                  <a:srgbClr val="000000"/>
                </a:solidFill>
                <a:latin typeface="Inter"/>
                <a:ea typeface="Inter"/>
              </a:rPr>
              <a:t>6 </a:t>
            </a:r>
            <a:r>
              <a:rPr lang="zh-CN" altLang="en-US" sz="1600" b="0" i="0">
                <a:solidFill>
                  <a:srgbClr val="000000"/>
                </a:solidFill>
                <a:latin typeface="Inter"/>
                <a:ea typeface="Inter"/>
              </a:rPr>
              <a:t>人留团），语境断裂表现为传统技艺与现代生活场景脱节，价值认知断裂则凸显非遗文化价值未被充分认同。</a:t>
            </a:r>
            <a:endParaRPr lang="zh-CN" altLang="en-US" sz="1600" b="0" i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83680" y="4111308"/>
            <a:ext cx="5080000" cy="1076325"/>
          </a:xfrm>
          <a:prstGeom prst="rect">
            <a:avLst/>
          </a:prstGeom>
        </p:spPr>
        <p:txBody>
          <a:bodyPr>
            <a:spAutoFit/>
          </a:bodyPr>
          <a:p>
            <a:pPr marL="0" indent="0">
              <a:spcAft>
                <a:spcPct val="0"/>
              </a:spcAft>
              <a:buNone/>
            </a:pPr>
            <a:r>
              <a:rPr lang="en-US" altLang="zh-CN" sz="1600" b="0" i="0">
                <a:solidFill>
                  <a:srgbClr val="000000"/>
                </a:solidFill>
                <a:latin typeface="Inter"/>
                <a:ea typeface="Inter"/>
              </a:rPr>
              <a:t>4.</a:t>
            </a:r>
            <a:r>
              <a:rPr lang="zh-CN" altLang="en-US" sz="1600" b="0" i="0">
                <a:solidFill>
                  <a:srgbClr val="000000"/>
                </a:solidFill>
                <a:latin typeface="Inter"/>
                <a:ea typeface="Inter"/>
              </a:rPr>
              <a:t>传承者的创新实践为非遗活化提供有效路径：蒋雪英融合日本工艺改进针法、路宝刚推动皮影与京剧跨界融合、范正安开展多场景演出传播，证明传统技艺与现代元素结合、拓展传播场景是突破传承困境的关键。</a:t>
            </a:r>
            <a:endParaRPr lang="zh-CN" altLang="en-US" sz="1600" b="0" i="0">
              <a:solidFill>
                <a:srgbClr val="000000"/>
              </a:solidFill>
              <a:latin typeface="Inter"/>
              <a:ea typeface="Inter"/>
            </a:endParaRPr>
          </a:p>
        </p:txBody>
      </p:sp>
      <p:sp>
        <p:nvSpPr>
          <p:cNvPr id="16" name="剪去单角的矩形 15"/>
          <p:cNvSpPr/>
          <p:nvPr/>
        </p:nvSpPr>
        <p:spPr>
          <a:xfrm>
            <a:off x="6463030" y="3937635"/>
            <a:ext cx="5200650" cy="1670685"/>
          </a:xfrm>
          <a:prstGeom prst="snip1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剪去单角的矩形 16"/>
          <p:cNvSpPr/>
          <p:nvPr/>
        </p:nvSpPr>
        <p:spPr>
          <a:xfrm>
            <a:off x="695960" y="3937635"/>
            <a:ext cx="5200650" cy="1670685"/>
          </a:xfrm>
          <a:prstGeom prst="snip1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剪去单角的矩形 17"/>
          <p:cNvSpPr/>
          <p:nvPr/>
        </p:nvSpPr>
        <p:spPr>
          <a:xfrm>
            <a:off x="6463030" y="1932940"/>
            <a:ext cx="5200650" cy="1670685"/>
          </a:xfrm>
          <a:prstGeom prst="snip1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感谢观看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2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研究背景</a:t>
            </a:r>
            <a:r>
              <a:rPr lang="zh-CN" altLang="en-US"/>
              <a:t>与意义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>
            <p:custDataLst>
              <p:tags r:id="rId1"/>
            </p:custDataLst>
          </p:nvPr>
        </p:nvGrpSpPr>
        <p:grpSpPr>
          <a:xfrm>
            <a:off x="480695" y="1006475"/>
            <a:ext cx="4700270" cy="1036320"/>
            <a:chOff x="757" y="2089"/>
            <a:chExt cx="7402" cy="1632"/>
          </a:xfrm>
        </p:grpSpPr>
        <p:sp>
          <p:nvSpPr>
            <p:cNvPr id="9" name="矩形: 圆角 2"/>
            <p:cNvSpPr/>
            <p:nvPr>
              <p:custDataLst>
                <p:tags r:id="rId2"/>
              </p:custDataLst>
            </p:nvPr>
          </p:nvSpPr>
          <p:spPr>
            <a:xfrm>
              <a:off x="757" y="2089"/>
              <a:ext cx="7402" cy="1632"/>
            </a:xfrm>
            <a:prstGeom prst="roundRect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  <a:noAutofit/>
            </a:bodyPr>
            <a:p>
              <a:pPr lvl="0" algn="l">
                <a:lnSpc>
                  <a:spcPct val="150000"/>
                </a:lnSpc>
                <a:spcAft>
                  <a:spcPts val="0"/>
                </a:spcAft>
                <a:buClrTx/>
                <a:buSzTx/>
                <a:buFontTx/>
              </a:pP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7" name="文本框 26"/>
            <p:cNvSpPr txBox="1"/>
            <p:nvPr>
              <p:custDataLst>
                <p:tags r:id="rId3"/>
              </p:custDataLst>
            </p:nvPr>
          </p:nvSpPr>
          <p:spPr>
            <a:xfrm>
              <a:off x="2001" y="2279"/>
              <a:ext cx="5781" cy="125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dirty="0">
                  <a:solidFill>
                    <a:schemeClr val="tx1"/>
                  </a:solidFill>
                  <a:sym typeface="+mn-ea"/>
                </a:rPr>
                <a:t>现实困境：传承的</a:t>
              </a: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“</a:t>
              </a:r>
              <a:r>
                <a:rPr lang="zh-CN" altLang="en-US" dirty="0">
                  <a:solidFill>
                    <a:schemeClr val="tx1"/>
                  </a:solidFill>
                  <a:sym typeface="+mn-ea"/>
                </a:rPr>
                <a:t>三重断裂</a:t>
              </a:r>
              <a:r>
                <a:rPr lang="en-US" altLang="zh-CN" dirty="0">
                  <a:solidFill>
                    <a:schemeClr val="tx1"/>
                  </a:solidFill>
                  <a:sym typeface="+mn-ea"/>
                </a:rPr>
                <a:t>”</a:t>
              </a:r>
              <a:r>
                <a:rPr lang="zh-CN" altLang="en-US" dirty="0">
                  <a:solidFill>
                    <a:schemeClr val="tx1"/>
                  </a:solidFill>
                  <a:sym typeface="+mn-ea"/>
                </a:rPr>
                <a:t>，代际断裂、语境断裂、价值认知断裂</a:t>
              </a:r>
              <a:endParaRPr lang="zh-CN" altLang="en-US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8" name="文本框 27"/>
            <p:cNvSpPr txBox="1"/>
            <p:nvPr>
              <p:custDataLst>
                <p:tags r:id="rId4"/>
              </p:custDataLst>
            </p:nvPr>
          </p:nvSpPr>
          <p:spPr>
            <a:xfrm>
              <a:off x="939" y="2436"/>
              <a:ext cx="910" cy="9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rmAutofit lnSpcReduction="10000"/>
            </a:bodyPr>
            <a:p>
              <a:pPr lv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3000" b="1" dirty="0">
                  <a:gradFill>
                    <a:gsLst>
                      <a:gs pos="1800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3500000" scaled="0"/>
                  </a:gradFill>
                  <a:sym typeface="+mn-ea"/>
                </a:rPr>
                <a:t>01</a:t>
              </a:r>
              <a:endParaRPr lang="en-US" altLang="zh-CN" sz="3000" b="1" dirty="0">
                <a:gradFill>
                  <a:gsLst>
                    <a:gs pos="18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0"/>
                </a:gradFill>
                <a:sym typeface="+mn-ea"/>
              </a:endParaRPr>
            </a:p>
          </p:txBody>
        </p:sp>
      </p:grpSp>
      <p:grpSp>
        <p:nvGrpSpPr>
          <p:cNvPr id="3" name="组合 2"/>
          <p:cNvGrpSpPr/>
          <p:nvPr>
            <p:custDataLst>
              <p:tags r:id="rId5"/>
            </p:custDataLst>
          </p:nvPr>
        </p:nvGrpSpPr>
        <p:grpSpPr>
          <a:xfrm>
            <a:off x="480695" y="2350770"/>
            <a:ext cx="4700270" cy="1036320"/>
            <a:chOff x="757" y="2089"/>
            <a:chExt cx="7402" cy="1632"/>
          </a:xfrm>
        </p:grpSpPr>
        <p:sp>
          <p:nvSpPr>
            <p:cNvPr id="5" name="矩形: 圆角 2"/>
            <p:cNvSpPr/>
            <p:nvPr>
              <p:custDataLst>
                <p:tags r:id="rId6"/>
              </p:custDataLst>
            </p:nvPr>
          </p:nvSpPr>
          <p:spPr>
            <a:xfrm>
              <a:off x="757" y="2089"/>
              <a:ext cx="7402" cy="1632"/>
            </a:xfrm>
            <a:prstGeom prst="roundRect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  <a:noAutofit/>
            </a:bodyPr>
            <a:p>
              <a:pPr lvl="0" algn="l">
                <a:lnSpc>
                  <a:spcPct val="150000"/>
                </a:lnSpc>
                <a:spcAft>
                  <a:spcPts val="0"/>
                </a:spcAft>
                <a:buClrTx/>
                <a:buSzTx/>
                <a:buFontTx/>
              </a:pP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7"/>
              </p:custDataLst>
            </p:nvPr>
          </p:nvSpPr>
          <p:spPr>
            <a:xfrm>
              <a:off x="2001" y="2279"/>
              <a:ext cx="5781" cy="125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dirty="0">
                  <a:solidFill>
                    <a:schemeClr val="tx1"/>
                  </a:solidFill>
                  <a:sym typeface="+mn-ea"/>
                </a:rPr>
                <a:t>理论意义：构建以人为本的非遗传承</a:t>
              </a:r>
              <a:r>
                <a:rPr lang="zh-CN" altLang="en-US" dirty="0">
                  <a:solidFill>
                    <a:schemeClr val="tx1"/>
                  </a:solidFill>
                  <a:sym typeface="+mn-ea"/>
                </a:rPr>
                <a:t>研究新框架</a:t>
              </a:r>
              <a:endParaRPr lang="zh-CN" altLang="en-US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8"/>
              </p:custDataLst>
            </p:nvPr>
          </p:nvSpPr>
          <p:spPr>
            <a:xfrm>
              <a:off x="939" y="2436"/>
              <a:ext cx="910" cy="9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rmAutofit lnSpcReduction="10000"/>
            </a:bodyPr>
            <a:p>
              <a:pPr lv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3000" b="1" dirty="0">
                  <a:gradFill>
                    <a:gsLst>
                      <a:gs pos="1800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3500000" scaled="0"/>
                  </a:gradFill>
                  <a:sym typeface="+mn-ea"/>
                </a:rPr>
                <a:t>02</a:t>
              </a:r>
              <a:endParaRPr lang="en-US" altLang="zh-CN" sz="3000" b="1" dirty="0">
                <a:gradFill>
                  <a:gsLst>
                    <a:gs pos="18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0"/>
                </a:gradFill>
                <a:sym typeface="+mn-ea"/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9"/>
            </p:custDataLst>
          </p:nvPr>
        </p:nvGrpSpPr>
        <p:grpSpPr>
          <a:xfrm>
            <a:off x="480695" y="3688715"/>
            <a:ext cx="4700270" cy="1036320"/>
            <a:chOff x="757" y="2089"/>
            <a:chExt cx="7402" cy="1632"/>
          </a:xfrm>
        </p:grpSpPr>
        <p:sp>
          <p:nvSpPr>
            <p:cNvPr id="18" name="矩形: 圆角 2"/>
            <p:cNvSpPr/>
            <p:nvPr>
              <p:custDataLst>
                <p:tags r:id="rId10"/>
              </p:custDataLst>
            </p:nvPr>
          </p:nvSpPr>
          <p:spPr>
            <a:xfrm>
              <a:off x="757" y="2089"/>
              <a:ext cx="7402" cy="1632"/>
            </a:xfrm>
            <a:prstGeom prst="roundRect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  <a:noAutofit/>
            </a:bodyPr>
            <a:p>
              <a:pPr lvl="0" algn="l">
                <a:lnSpc>
                  <a:spcPct val="150000"/>
                </a:lnSpc>
                <a:spcAft>
                  <a:spcPts val="0"/>
                </a:spcAft>
                <a:buClrTx/>
                <a:buSzTx/>
                <a:buFontTx/>
              </a:pP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1"/>
              </p:custDataLst>
            </p:nvPr>
          </p:nvSpPr>
          <p:spPr>
            <a:xfrm>
              <a:off x="2001" y="2279"/>
              <a:ext cx="5781" cy="125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dirty="0">
                  <a:solidFill>
                    <a:schemeClr val="tx1"/>
                  </a:solidFill>
                  <a:sym typeface="+mn-ea"/>
                </a:rPr>
                <a:t>实践意义：为精准、高效的非遗保护工作</a:t>
              </a:r>
              <a:r>
                <a:rPr lang="zh-CN" altLang="en-US" dirty="0">
                  <a:solidFill>
                    <a:schemeClr val="tx1"/>
                  </a:solidFill>
                  <a:sym typeface="+mn-ea"/>
                </a:rPr>
                <a:t>提供决策支持</a:t>
              </a:r>
              <a:endParaRPr lang="zh-CN" altLang="en-US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0" name="文本框 19"/>
            <p:cNvSpPr txBox="1"/>
            <p:nvPr>
              <p:custDataLst>
                <p:tags r:id="rId12"/>
              </p:custDataLst>
            </p:nvPr>
          </p:nvSpPr>
          <p:spPr>
            <a:xfrm>
              <a:off x="939" y="2436"/>
              <a:ext cx="910" cy="9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rmAutofit lnSpcReduction="10000"/>
            </a:bodyPr>
            <a:p>
              <a:pPr lv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3000" b="1" dirty="0">
                  <a:gradFill>
                    <a:gsLst>
                      <a:gs pos="1800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3500000" scaled="0"/>
                  </a:gradFill>
                  <a:sym typeface="+mn-ea"/>
                </a:rPr>
                <a:t>03</a:t>
              </a:r>
              <a:endParaRPr lang="en-US" altLang="zh-CN" sz="3000" b="1" dirty="0">
                <a:gradFill>
                  <a:gsLst>
                    <a:gs pos="18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0"/>
                </a:gradFill>
                <a:sym typeface="+mn-ea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13"/>
            </p:custDataLst>
          </p:nvPr>
        </p:nvGrpSpPr>
        <p:grpSpPr>
          <a:xfrm>
            <a:off x="480695" y="5026660"/>
            <a:ext cx="4700270" cy="1036320"/>
            <a:chOff x="757" y="2089"/>
            <a:chExt cx="7402" cy="1632"/>
          </a:xfrm>
        </p:grpSpPr>
        <p:sp>
          <p:nvSpPr>
            <p:cNvPr id="22" name="矩形: 圆角 2"/>
            <p:cNvSpPr/>
            <p:nvPr>
              <p:custDataLst>
                <p:tags r:id="rId14"/>
              </p:custDataLst>
            </p:nvPr>
          </p:nvSpPr>
          <p:spPr>
            <a:xfrm>
              <a:off x="757" y="2089"/>
              <a:ext cx="7402" cy="1632"/>
            </a:xfrm>
            <a:prstGeom prst="roundRect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outerShdw blurRad="50800" dist="38100" dir="2700000" algn="t" rotWithShape="0">
                <a:schemeClr val="accent1">
                  <a:alpha val="15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07745" tIns="0" rIns="179705" bIns="107950" numCol="1" spcCol="0" rtlCol="0" fromWordArt="0" anchor="ctr" anchorCtr="0" forceAA="0" compatLnSpc="1">
              <a:noAutofit/>
            </a:bodyPr>
            <a:p>
              <a:pPr lvl="0" algn="l">
                <a:lnSpc>
                  <a:spcPct val="150000"/>
                </a:lnSpc>
                <a:spcAft>
                  <a:spcPts val="0"/>
                </a:spcAft>
                <a:buClrTx/>
                <a:buSzTx/>
                <a:buFontTx/>
              </a:pP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5"/>
              </p:custDataLst>
            </p:nvPr>
          </p:nvSpPr>
          <p:spPr>
            <a:xfrm>
              <a:off x="2001" y="2279"/>
              <a:ext cx="5781" cy="125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 lv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dirty="0">
                  <a:solidFill>
                    <a:schemeClr val="tx1"/>
                  </a:solidFill>
                  <a:sym typeface="+mn-ea"/>
                </a:rPr>
                <a:t>国家需要：是国家非遗保护工作及文化传承</a:t>
              </a:r>
              <a:r>
                <a:rPr lang="zh-CN" altLang="en-US" dirty="0">
                  <a:solidFill>
                    <a:schemeClr val="tx1"/>
                  </a:solidFill>
                  <a:sym typeface="+mn-ea"/>
                </a:rPr>
                <a:t>的需要</a:t>
              </a:r>
              <a:endParaRPr lang="zh-CN" altLang="en-US" dirty="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24" name="文本框 23"/>
            <p:cNvSpPr txBox="1"/>
            <p:nvPr>
              <p:custDataLst>
                <p:tags r:id="rId16"/>
              </p:custDataLst>
            </p:nvPr>
          </p:nvSpPr>
          <p:spPr>
            <a:xfrm>
              <a:off x="939" y="2436"/>
              <a:ext cx="910" cy="93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rmAutofit lnSpcReduction="10000"/>
            </a:bodyPr>
            <a:p>
              <a:pPr lv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3000" b="1" dirty="0">
                  <a:gradFill>
                    <a:gsLst>
                      <a:gs pos="1800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3500000" scaled="0"/>
                  </a:gradFill>
                  <a:sym typeface="+mn-ea"/>
                </a:rPr>
                <a:t>04</a:t>
              </a:r>
              <a:endParaRPr lang="en-US" altLang="zh-CN" sz="3000" b="1" dirty="0">
                <a:gradFill>
                  <a:gsLst>
                    <a:gs pos="18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3500000" scaled="0"/>
                </a:gradFill>
                <a:sym typeface="+mn-ea"/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15635" y="3548380"/>
            <a:ext cx="3085465" cy="284480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43675" y="248920"/>
            <a:ext cx="4707255" cy="313817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45575" y="3548380"/>
            <a:ext cx="3027045" cy="2845435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C2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词频统计与词云可视</a:t>
            </a:r>
            <a:r>
              <a:rPr lang="zh-CN" altLang="en-US"/>
              <a:t>化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数据采集</a:t>
            </a:r>
            <a:r>
              <a:rPr lang="en-US" altLang="zh-CN" sz="2220" b="1">
                <a:solidFill>
                  <a:schemeClr val="accent1">
                    <a:lumMod val="50000"/>
                  </a:schemeClr>
                </a:solidFill>
              </a:rPr>
              <a:t>——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访谈视频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文字化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内容占位符 3"/>
          <p:cNvSpPr/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683895"/>
            <a:ext cx="5110480" cy="2743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995" y="682625"/>
            <a:ext cx="5114290" cy="27451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35" y="3686810"/>
            <a:ext cx="5081905" cy="27279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630" y="3686810"/>
            <a:ext cx="5113655" cy="27451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 fontScale="90000"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国家级非物质文化遗产传承人</a:t>
            </a:r>
            <a:r>
              <a:rPr lang="en-US" altLang="zh-CN" sz="2220" b="1">
                <a:solidFill>
                  <a:schemeClr val="accent1">
                    <a:lumMod val="50000"/>
                  </a:schemeClr>
                </a:solidFill>
              </a:rPr>
              <a:t>——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蒋雪英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内容占位符 3"/>
          <p:cNvSpPr/>
          <p:nvPr>
            <p:ph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单击此处添加文本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" y="577850"/>
            <a:ext cx="4704080" cy="4615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810" y="577850"/>
            <a:ext cx="5322570" cy="4625975"/>
          </a:xfrm>
          <a:prstGeom prst="rect">
            <a:avLst/>
          </a:prstGeom>
        </p:spPr>
      </p:pic>
      <p:sp>
        <p:nvSpPr>
          <p:cNvPr id="7" name="剪去单角的矩形 6"/>
          <p:cNvSpPr/>
          <p:nvPr/>
        </p:nvSpPr>
        <p:spPr>
          <a:xfrm>
            <a:off x="1343660" y="5286375"/>
            <a:ext cx="9352280" cy="1454785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66240" y="5381625"/>
            <a:ext cx="87071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刺绣、苏绣、针法</a:t>
            </a:r>
            <a:r>
              <a:rPr lang="zh-CN" altLang="en-US"/>
              <a:t>等词汇非常显眼，表明这些词是文本的</a:t>
            </a:r>
            <a:r>
              <a:rPr lang="zh-CN" altLang="en-US" b="1">
                <a:solidFill>
                  <a:srgbClr val="FF0000"/>
                </a:solidFill>
              </a:rPr>
              <a:t>核心词汇；</a:t>
            </a:r>
            <a:endParaRPr lang="zh-CN" altLang="en-US" b="1">
              <a:solidFill>
                <a:srgbClr val="FF0000"/>
              </a:solidFill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颜色、样品、图案等</a:t>
            </a:r>
            <a:r>
              <a:rPr lang="zh-CN" altLang="en-US">
                <a:solidFill>
                  <a:schemeClr val="tx1"/>
                </a:solidFill>
              </a:rPr>
              <a:t>词汇出现的频率较高，表明文本涉及</a:t>
            </a:r>
            <a:r>
              <a:rPr lang="zh-CN" altLang="en-US" b="1">
                <a:solidFill>
                  <a:srgbClr val="FF0000"/>
                </a:solidFill>
              </a:rPr>
              <a:t>大量苏绣作品的制作和讨论</a:t>
            </a:r>
            <a:r>
              <a:rPr lang="zh-CN" altLang="en-US" b="1">
                <a:solidFill>
                  <a:schemeClr val="tx1"/>
                </a:solidFill>
              </a:rPr>
              <a:t>；</a:t>
            </a:r>
            <a:endParaRPr lang="zh-CN" altLang="en-US" b="1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日本、工厂、苏州等</a:t>
            </a:r>
            <a:r>
              <a:rPr lang="zh-CN" altLang="en-US" b="1">
                <a:solidFill>
                  <a:srgbClr val="FF0000"/>
                </a:solidFill>
              </a:rPr>
              <a:t>地名词汇</a:t>
            </a:r>
            <a:r>
              <a:rPr lang="zh-CN" altLang="en-US">
                <a:solidFill>
                  <a:schemeClr val="tx1"/>
                </a:solidFill>
              </a:rPr>
              <a:t>，显示了蒋雪英的求学及工作经历；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</a:rPr>
              <a:t>母亲、弟子、堂姐、客人等</a:t>
            </a:r>
            <a:r>
              <a:rPr lang="zh-CN" altLang="en-US" b="1">
                <a:solidFill>
                  <a:srgbClr val="FF0000"/>
                </a:solidFill>
              </a:rPr>
              <a:t>人名词汇</a:t>
            </a:r>
            <a:r>
              <a:rPr lang="zh-CN" altLang="en-US">
                <a:solidFill>
                  <a:schemeClr val="tx1"/>
                </a:solidFill>
              </a:rPr>
              <a:t>，显示了蒋雪英</a:t>
            </a:r>
            <a:r>
              <a:rPr lang="zh-CN" altLang="en-US">
                <a:solidFill>
                  <a:schemeClr val="tx1"/>
                </a:solidFill>
              </a:rPr>
              <a:t>苏绣生涯的</a:t>
            </a:r>
            <a:r>
              <a:rPr lang="zh-CN" altLang="en-US">
                <a:solidFill>
                  <a:schemeClr val="tx1"/>
                </a:solidFill>
              </a:rPr>
              <a:t>重要人物。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4723765" cy="457200"/>
          </a:xfrm>
        </p:spPr>
        <p:txBody>
          <a:bodyPr>
            <a:normAutofit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中国苏绣大师</a:t>
            </a:r>
            <a:r>
              <a:rPr lang="en-US" altLang="zh-CN" sz="2220" b="1">
                <a:solidFill>
                  <a:schemeClr val="accent1">
                    <a:lumMod val="50000"/>
                  </a:schemeClr>
                </a:solidFill>
              </a:rPr>
              <a:t>——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余福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臻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内容占位符 10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30530" y="577850"/>
            <a:ext cx="4441825" cy="46418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710" y="577850"/>
            <a:ext cx="4811395" cy="4641850"/>
          </a:xfrm>
          <a:prstGeom prst="rect">
            <a:avLst/>
          </a:prstGeom>
        </p:spPr>
      </p:pic>
      <p:sp>
        <p:nvSpPr>
          <p:cNvPr id="13" name="剪去单角的矩形 12"/>
          <p:cNvSpPr/>
          <p:nvPr/>
        </p:nvSpPr>
        <p:spPr>
          <a:xfrm>
            <a:off x="1343660" y="5280025"/>
            <a:ext cx="9352280" cy="1454785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575435" y="5407660"/>
            <a:ext cx="90100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  <a:sym typeface="+mn-ea"/>
              </a:rPr>
              <a:t>刺绣、苏绣、苏州</a:t>
            </a:r>
            <a:r>
              <a:rPr lang="zh-CN" altLang="en-US">
                <a:sym typeface="+mn-ea"/>
              </a:rPr>
              <a:t>等词汇非常显眼，表明这些词是文本的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核心词汇；</a:t>
            </a:r>
            <a:endParaRPr lang="zh-CN" altLang="en-US" b="1">
              <a:solidFill>
                <a:srgbClr val="FF0000"/>
              </a:solidFill>
              <a:sym typeface="+mn-ea"/>
            </a:endParaRPr>
          </a:p>
          <a:p>
            <a:r>
              <a:rPr lang="zh-CN" altLang="en-US" b="1">
                <a:solidFill>
                  <a:srgbClr val="FF0000"/>
                </a:solidFill>
              </a:rPr>
              <a:t>颜色、技艺、作品</a:t>
            </a:r>
            <a:r>
              <a:rPr lang="zh-CN" altLang="en-US"/>
              <a:t>等词汇出现的频率较高，表明文本</a:t>
            </a:r>
            <a:r>
              <a:rPr lang="zh-CN" altLang="en-US" b="1">
                <a:solidFill>
                  <a:srgbClr val="FF0000"/>
                </a:solidFill>
              </a:rPr>
              <a:t>与苏绣有着密不可分的联系</a:t>
            </a:r>
            <a:r>
              <a:rPr lang="zh-CN" altLang="en-US"/>
              <a:t>；</a:t>
            </a:r>
            <a:endParaRPr lang="zh-CN" altLang="en-US"/>
          </a:p>
          <a:p>
            <a:r>
              <a:rPr lang="zh-CN" altLang="en-US"/>
              <a:t>苏州、中国</a:t>
            </a:r>
            <a:r>
              <a:rPr lang="zh-CN" altLang="en-US" b="1">
                <a:solidFill>
                  <a:srgbClr val="FF0000"/>
                </a:solidFill>
              </a:rPr>
              <a:t>等地名词汇</a:t>
            </a:r>
            <a:r>
              <a:rPr lang="zh-CN" altLang="en-US"/>
              <a:t>，显示了余福臻</a:t>
            </a:r>
            <a:r>
              <a:rPr lang="zh-CN" altLang="en-US"/>
              <a:t>苏绣生涯</a:t>
            </a:r>
            <a:r>
              <a:rPr lang="zh-CN" altLang="en-US"/>
              <a:t>的活动轨迹；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老师、指导</a:t>
            </a:r>
            <a:r>
              <a:rPr lang="zh-CN" altLang="en-US"/>
              <a:t>等词汇的出现，表明了老师对</a:t>
            </a:r>
            <a:r>
              <a:rPr lang="zh-CN" altLang="en-US">
                <a:sym typeface="+mn-ea"/>
              </a:rPr>
              <a:t>余福臻</a:t>
            </a:r>
            <a:r>
              <a:rPr lang="zh-CN" altLang="en-US"/>
              <a:t>苏绣技艺</a:t>
            </a:r>
            <a:r>
              <a:rPr lang="zh-CN" altLang="en-US"/>
              <a:t>的深远影响。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0530" y="120650"/>
            <a:ext cx="7677150" cy="457200"/>
          </a:xfrm>
        </p:spPr>
        <p:txBody>
          <a:bodyPr>
            <a:normAutofit/>
          </a:bodyPr>
          <a:lstStyle/>
          <a:p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国家级非物质文化遗产代表性传承人</a:t>
            </a:r>
            <a:r>
              <a:rPr lang="en-US" altLang="zh-CN" sz="2220" b="1">
                <a:solidFill>
                  <a:schemeClr val="accent1">
                    <a:lumMod val="50000"/>
                  </a:schemeClr>
                </a:solidFill>
              </a:rPr>
              <a:t>——</a:t>
            </a:r>
            <a:r>
              <a:rPr lang="zh-CN" altLang="en-US" sz="2220" b="1">
                <a:solidFill>
                  <a:schemeClr val="accent1">
                    <a:lumMod val="50000"/>
                  </a:schemeClr>
                </a:solidFill>
              </a:rPr>
              <a:t>路宝刚</a:t>
            </a:r>
            <a:endParaRPr lang="zh-CN" altLang="en-US" sz="222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76085" y="553085"/>
            <a:ext cx="4257675" cy="4613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" y="577850"/>
            <a:ext cx="4372610" cy="4591050"/>
          </a:xfrm>
          <a:prstGeom prst="rect">
            <a:avLst/>
          </a:prstGeom>
        </p:spPr>
      </p:pic>
      <p:sp>
        <p:nvSpPr>
          <p:cNvPr id="13" name="剪去单角的矩形 12"/>
          <p:cNvSpPr/>
          <p:nvPr/>
        </p:nvSpPr>
        <p:spPr>
          <a:xfrm>
            <a:off x="1262380" y="5240020"/>
            <a:ext cx="9352280" cy="1454785"/>
          </a:xfrm>
          <a:prstGeom prst="snip1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555115" y="5403215"/>
            <a:ext cx="88690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皮影、京剧、艺术、北京、剧团</a:t>
            </a:r>
            <a:r>
              <a:rPr lang="zh-CN" altLang="en-US"/>
              <a:t>等词汇十分显眼，</a:t>
            </a:r>
            <a:r>
              <a:rPr lang="zh-CN" altLang="en-US"/>
              <a:t>这些是文本的核心词汇；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北京、剧团、舞台</a:t>
            </a:r>
            <a:r>
              <a:rPr lang="zh-CN" altLang="en-US"/>
              <a:t>等词汇，显示了路宝刚</a:t>
            </a:r>
            <a:r>
              <a:rPr lang="zh-CN" altLang="en-US"/>
              <a:t>的生活轨迹；</a:t>
            </a:r>
            <a:endParaRPr lang="zh-CN" altLang="en-US"/>
          </a:p>
          <a:p>
            <a:r>
              <a:rPr lang="zh-CN" altLang="en-US" b="1">
                <a:solidFill>
                  <a:srgbClr val="FF0000"/>
                </a:solidFill>
              </a:rPr>
              <a:t>锣鼓、雕刻、造型、唱腔</a:t>
            </a:r>
            <a:r>
              <a:rPr lang="zh-CN" altLang="en-US"/>
              <a:t>等词汇，展示了路宝刚为皮影戏演出</a:t>
            </a:r>
            <a:r>
              <a:rPr lang="zh-CN" altLang="en-US"/>
              <a:t>付出的努力。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0.xml><?xml version="1.0" encoding="utf-8"?>
<p:tagLst xmlns:p="http://schemas.openxmlformats.org/presentationml/2006/main">
  <p:tag name="KSO_WM_UNIT_SUBTYPE" val="d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4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TEXT_TYPE" val="0"/>
  <p:tag name="KSO_WM_UNIT_NOCLEAR" val="1"/>
  <p:tag name="KSO_WM_UNIT_PRESET_TEXT" val="04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000000715255737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1_BRIGHTNESS" val="0"/>
  <p:tag name="KSO_WM_UNIT_TEXT_FILL_FORE_SCHEMECOLOR_INDEX_1" val="5"/>
  <p:tag name="KSO_WM_UNIT_TEXT_FILL_FORE_SCHEMECOLOR_INDEX_1_POS" val="0.18"/>
  <p:tag name="KSO_WM_UNIT_TEXT_FILL_FORE_SCHEMECOLOR_INDEX_1_TRANS" val="0"/>
  <p:tag name="KSO_WM_UNIT_TEXT_FILL_FORE_SCHEMECOLOR_INDEX_2_BRIGHTNESS" val="0.4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UNIT_USESOURCEFORMAT_APPLY" val="1"/>
</p:tagLst>
</file>

<file path=ppt/tags/tag101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solid&quot;:{&quot;brightness&quot;:0.10000000149011612,&quot;colorType&quot;:1,&quot;foreColorIndex&quot;:16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1"/>
  <p:tag name="KSO_WM_UNIT_FILL_FORE_SCHEMECOLOR_INDEX" val="16"/>
  <p:tag name="KSO_WM_UNIT_FILL_TYPE" val="1"/>
  <p:tag name="KSO_WM_UNIT_SHADOW_SCHEMECOLOR_INDEX_BRIGHTNESS" val="0"/>
  <p:tag name="KSO_WM_UNIT_SHADOW_SCHEMECOLOR_INDEX" val="5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SUBTYPE" val="a"/>
  <p:tag name="KSO_WM_UNIT_TEXT_LAYER_COUNT" val="1"/>
  <p:tag name="KSO_WM_UNIT_TEXT_TYPE" val="1"/>
  <p:tag name="KSO_WM_UNIT_NOCLEAR" val="0"/>
  <p:tag name="KSO_WM_UNIT_PRESET_TEXT" val="单击此处添加目录项标题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03.xml><?xml version="1.0" encoding="utf-8"?>
<p:tagLst xmlns:p="http://schemas.openxmlformats.org/presentationml/2006/main">
  <p:tag name="KSO_WM_UNIT_SUBTYPE" val="d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000000715255737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1_BRIGHTNESS" val="0"/>
  <p:tag name="KSO_WM_UNIT_TEXT_FILL_FORE_SCHEMECOLOR_INDEX_1" val="5"/>
  <p:tag name="KSO_WM_UNIT_TEXT_FILL_FORE_SCHEMECOLOR_INDEX_1_POS" val="0.18"/>
  <p:tag name="KSO_WM_UNIT_TEXT_FILL_FORE_SCHEMECOLOR_INDEX_1_TRANS" val="0"/>
  <p:tag name="KSO_WM_UNIT_TEXT_FILL_FORE_SCHEMECOLOR_INDEX_2_BRIGHTNESS" val="0.4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UNIT_USESOURCEFORMAT_APPLY" val="1"/>
</p:tagLst>
</file>

<file path=ppt/tags/tag10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706"/>
  <p:tag name="KSO_WM_TEMPLATE_CATEGORY" val="custom"/>
  <p:tag name="KSO_WM_SLIDE_INDEX" val="4"/>
  <p:tag name="KSO_WM_SLIDE_ID" val="custom40498706_4"/>
  <p:tag name="KSO_WM_TEMPLATE_MASTER_TYPE" val="0"/>
  <p:tag name="KSO_WM_SLIDE_LAYOUT" val="a_l"/>
  <p:tag name="KSO_WM_SLIDE_LAYOUT_CNT" val="1_1"/>
  <p:tag name="KSO_WM_SLIDE_DIAGTYPE" val="l"/>
</p:tagLst>
</file>

<file path=ppt/tags/tag105.xml><?xml version="1.0" encoding="utf-8"?>
<p:tagLst xmlns:p="http://schemas.openxmlformats.org/presentationml/2006/main">
  <p:tag name="KSO_WM_TAG_VERSION" val="3.0"/>
  <p:tag name="KSO_WM_UNIT_ID" val="custom40498706_7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添加章节标题"/>
</p:tagLst>
</file>

<file path=ppt/tags/tag106.xml><?xml version="1.0" encoding="utf-8"?>
<p:tagLst xmlns:p="http://schemas.openxmlformats.org/presentationml/2006/main">
  <p:tag name="KSO_WM_TAG_VERSION" val="3.0"/>
  <p:tag name="KSO_WM_UNIT_ID" val="custom40498706_7*e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TYPE" val="0"/>
  <p:tag name="KSO_WM_UNIT_NOCLEAR" val="1"/>
  <p:tag name="KSO_WM_UNIT_PRESET_TEXT" val="01"/>
</p:tagLst>
</file>

<file path=ppt/tags/tag10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7"/>
  <p:tag name="KSO_WM_SLIDE_ID" val="custom40498706_7"/>
  <p:tag name="KSO_WM_TEMPLATE_MASTER_TYPE" val="0"/>
  <p:tag name="KSO_WM_SLIDE_LAYOUT" val="a_e"/>
  <p:tag name="KSO_WM_SLIDE_LAYOUT_CNT" val="1_1"/>
</p:tagLst>
</file>

<file path=ppt/tags/tag108.xml><?xml version="1.0" encoding="utf-8"?>
<p:tagLst xmlns:p="http://schemas.openxmlformats.org/presentationml/2006/main">
  <p:tag name="KSO_WM_DIAGRAM_VIRTUALLY_FRAME" val="{&quot;height&quot;:354.57503326656314,&quot;left&quot;:37.85,&quot;top&quot;:79.25,&quot;width&quot;:815.6575590551181}"/>
</p:tagLst>
</file>

<file path=ppt/tags/tag109.xml><?xml version="1.0" encoding="utf-8"?>
<p:tagLst xmlns:p="http://schemas.openxmlformats.org/presentationml/2006/main">
  <p:tag name="KSO_WM_UNIT_TYPE" val="l_h_i"/>
  <p:tag name="KSO_WM_UNIT_INDEX" val="1_1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54.57503326656314,&quot;left&quot;:37.85,&quot;top&quot;:79.25,&quot;width&quot;:815.6575590551181}"/>
  <p:tag name="KSO_WM_DIAGRAM_COLOR_MATCH_VALUE" val="{&quot;shape&quot;:{&quot;fill&quot;:{&quot;solid&quot;:{&quot;brightness&quot;:0.10000000149011612,&quot;colorType&quot;:1,&quot;foreColorIndex&quot;:16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1"/>
  <p:tag name="KSO_WM_UNIT_FILL_FORE_SCHEMECOLOR_INDEX" val="16"/>
  <p:tag name="KSO_WM_UNIT_FILL_TYPE" val="1"/>
  <p:tag name="KSO_WM_UNIT_SHADOW_SCHEMECOLOR_INDEX_BRIGHTNESS" val="0"/>
  <p:tag name="KSO_WM_UNIT_SHADOW_SCHEMECOLOR_INDEX" val="5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0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SUBTYPE" val="a"/>
  <p:tag name="KSO_WM_UNIT_TEXT_LAYER_COUNT" val="1"/>
  <p:tag name="KSO_WM_UNIT_TEXT_TYPE" val="1"/>
  <p:tag name="KSO_WM_UNIT_NOCLEAR" val="0"/>
  <p:tag name="KSO_WM_UNIT_PRESET_TEXT" val="单击此处添加目录项标题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11.xml><?xml version="1.0" encoding="utf-8"?>
<p:tagLst xmlns:p="http://schemas.openxmlformats.org/presentationml/2006/main">
  <p:tag name="KSO_WM_UNIT_SUBTYPE" val="d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000000715255737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1_BRIGHTNESS" val="0"/>
  <p:tag name="KSO_WM_UNIT_TEXT_FILL_FORE_SCHEMECOLOR_INDEX_1" val="5"/>
  <p:tag name="KSO_WM_UNIT_TEXT_FILL_FORE_SCHEMECOLOR_INDEX_1_POS" val="0.18"/>
  <p:tag name="KSO_WM_UNIT_TEXT_FILL_FORE_SCHEMECOLOR_INDEX_1_TRANS" val="0"/>
  <p:tag name="KSO_WM_UNIT_TEXT_FILL_FORE_SCHEMECOLOR_INDEX_2_BRIGHTNESS" val="0.4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UNIT_USESOURCEFORMAT_APPLY" val="1"/>
</p:tagLst>
</file>

<file path=ppt/tags/tag112.xml><?xml version="1.0" encoding="utf-8"?>
<p:tagLst xmlns:p="http://schemas.openxmlformats.org/presentationml/2006/main">
  <p:tag name="KSO_WM_DIAGRAM_VIRTUALLY_FRAME" val="{&quot;height&quot;:354.57503326656314,&quot;left&quot;:37.85,&quot;top&quot;:79.25,&quot;width&quot;:815.6575590551181}"/>
</p:tagLst>
</file>

<file path=ppt/tags/tag113.xml><?xml version="1.0" encoding="utf-8"?>
<p:tagLst xmlns:p="http://schemas.openxmlformats.org/presentationml/2006/main">
  <p:tag name="KSO_WM_UNIT_TYPE" val="l_h_i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54.57503326656314,&quot;left&quot;:37.85,&quot;top&quot;:79.25,&quot;width&quot;:815.6575590551181}"/>
  <p:tag name="KSO_WM_DIAGRAM_COLOR_MATCH_VALUE" val="{&quot;shape&quot;:{&quot;fill&quot;:{&quot;solid&quot;:{&quot;brightness&quot;:0.10000000149011612,&quot;colorType&quot;:1,&quot;foreColorIndex&quot;:16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1"/>
  <p:tag name="KSO_WM_UNIT_FILL_FORE_SCHEMECOLOR_INDEX" val="16"/>
  <p:tag name="KSO_WM_UNIT_FILL_TYPE" val="1"/>
  <p:tag name="KSO_WM_UNIT_SHADOW_SCHEMECOLOR_INDEX_BRIGHTNESS" val="0"/>
  <p:tag name="KSO_WM_UNIT_SHADOW_SCHEMECOLOR_INDEX" val="5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SUBTYPE" val="a"/>
  <p:tag name="KSO_WM_UNIT_TEXT_LAYER_COUNT" val="1"/>
  <p:tag name="KSO_WM_UNIT_TEXT_TYPE" val="1"/>
  <p:tag name="KSO_WM_UNIT_NOCLEAR" val="0"/>
  <p:tag name="KSO_WM_UNIT_PRESET_TEXT" val="单击此处添加目录项标题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UNIT_SUBTYPE" val="d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000000715255737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1_BRIGHTNESS" val="0"/>
  <p:tag name="KSO_WM_UNIT_TEXT_FILL_FORE_SCHEMECOLOR_INDEX_1" val="5"/>
  <p:tag name="KSO_WM_UNIT_TEXT_FILL_FORE_SCHEMECOLOR_INDEX_1_POS" val="0.18"/>
  <p:tag name="KSO_WM_UNIT_TEXT_FILL_FORE_SCHEMECOLOR_INDEX_1_TRANS" val="0"/>
  <p:tag name="KSO_WM_UNIT_TEXT_FILL_FORE_SCHEMECOLOR_INDEX_2_BRIGHTNESS" val="0.4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UNIT_USESOURCEFORMAT_APPLY" val="1"/>
</p:tagLst>
</file>

<file path=ppt/tags/tag116.xml><?xml version="1.0" encoding="utf-8"?>
<p:tagLst xmlns:p="http://schemas.openxmlformats.org/presentationml/2006/main">
  <p:tag name="KSO_WM_DIAGRAM_VIRTUALLY_FRAME" val="{&quot;height&quot;:354.57503326656314,&quot;left&quot;:37.85,&quot;top&quot;:79.25,&quot;width&quot;:815.6575590551181}"/>
</p:tagLst>
</file>

<file path=ppt/tags/tag117.xml><?xml version="1.0" encoding="utf-8"?>
<p:tagLst xmlns:p="http://schemas.openxmlformats.org/presentationml/2006/main">
  <p:tag name="KSO_WM_UNIT_TYPE" val="l_h_i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54.57503326656314,&quot;left&quot;:37.85,&quot;top&quot;:79.25,&quot;width&quot;:815.6575590551181}"/>
  <p:tag name="KSO_WM_DIAGRAM_COLOR_MATCH_VALUE" val="{&quot;shape&quot;:{&quot;fill&quot;:{&quot;solid&quot;:{&quot;brightness&quot;:0.10000000149011612,&quot;colorType&quot;:1,&quot;foreColorIndex&quot;:16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1"/>
  <p:tag name="KSO_WM_UNIT_FILL_FORE_SCHEMECOLOR_INDEX" val="16"/>
  <p:tag name="KSO_WM_UNIT_FILL_TYPE" val="1"/>
  <p:tag name="KSO_WM_UNIT_SHADOW_SCHEMECOLOR_INDEX_BRIGHTNESS" val="0"/>
  <p:tag name="KSO_WM_UNIT_SHADOW_SCHEMECOLOR_INDEX" val="5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SUBTYPE" val="a"/>
  <p:tag name="KSO_WM_UNIT_TEXT_LAYER_COUNT" val="1"/>
  <p:tag name="KSO_WM_UNIT_TEXT_TYPE" val="1"/>
  <p:tag name="KSO_WM_UNIT_NOCLEAR" val="0"/>
  <p:tag name="KSO_WM_UNIT_PRESET_TEXT" val="单击此处添加目录项标题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SUBTYPE" val="d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000000715255737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1_BRIGHTNESS" val="0"/>
  <p:tag name="KSO_WM_UNIT_TEXT_FILL_FORE_SCHEMECOLOR_INDEX_1" val="5"/>
  <p:tag name="KSO_WM_UNIT_TEXT_FILL_FORE_SCHEMECOLOR_INDEX_1_POS" val="0.18"/>
  <p:tag name="KSO_WM_UNIT_TEXT_FILL_FORE_SCHEMECOLOR_INDEX_1_TRANS" val="0"/>
  <p:tag name="KSO_WM_UNIT_TEXT_FILL_FORE_SCHEMECOLOR_INDEX_2_BRIGHTNESS" val="0.4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UNIT_USESOURCEFORMAT_APPLY" val="1"/>
</p:tagLst>
</file>

<file path=ppt/tags/tag1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0.xml><?xml version="1.0" encoding="utf-8"?>
<p:tagLst xmlns:p="http://schemas.openxmlformats.org/presentationml/2006/main">
  <p:tag name="KSO_WM_DIAGRAM_VIRTUALLY_FRAME" val="{&quot;height&quot;:354.57503326656314,&quot;left&quot;:37.85,&quot;top&quot;:79.25,&quot;width&quot;:815.6575590551181}"/>
</p:tagLst>
</file>

<file path=ppt/tags/tag121.xml><?xml version="1.0" encoding="utf-8"?>
<p:tagLst xmlns:p="http://schemas.openxmlformats.org/presentationml/2006/main">
  <p:tag name="KSO_WM_UNIT_TYPE" val="l_h_i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54.57503326656314,&quot;left&quot;:37.85,&quot;top&quot;:79.25,&quot;width&quot;:815.6575590551181}"/>
  <p:tag name="KSO_WM_DIAGRAM_COLOR_MATCH_VALUE" val="{&quot;shape&quot;:{&quot;fill&quot;:{&quot;solid&quot;:{&quot;brightness&quot;:0.10000000149011612,&quot;colorType&quot;:1,&quot;foreColorIndex&quot;:16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1"/>
  <p:tag name="KSO_WM_UNIT_FILL_FORE_SCHEMECOLOR_INDEX" val="16"/>
  <p:tag name="KSO_WM_UNIT_FILL_TYPE" val="1"/>
  <p:tag name="KSO_WM_UNIT_SHADOW_SCHEMECOLOR_INDEX_BRIGHTNESS" val="0"/>
  <p:tag name="KSO_WM_UNIT_SHADOW_SCHEMECOLOR_INDEX" val="5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SUBTYPE" val="a"/>
  <p:tag name="KSO_WM_UNIT_TEXT_LAYER_COUNT" val="1"/>
  <p:tag name="KSO_WM_UNIT_TEXT_TYPE" val="1"/>
  <p:tag name="KSO_WM_UNIT_NOCLEAR" val="0"/>
  <p:tag name="KSO_WM_UNIT_PRESET_TEXT" val="单击此处添加目录项标题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UNIT_SUBTYPE" val="d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000000715255737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1_BRIGHTNESS" val="0"/>
  <p:tag name="KSO_WM_UNIT_TEXT_FILL_FORE_SCHEMECOLOR_INDEX_1" val="5"/>
  <p:tag name="KSO_WM_UNIT_TEXT_FILL_FORE_SCHEMECOLOR_INDEX_1_POS" val="0.18"/>
  <p:tag name="KSO_WM_UNIT_TEXT_FILL_FORE_SCHEMECOLOR_INDEX_1_TRANS" val="0"/>
  <p:tag name="KSO_WM_UNIT_TEXT_FILL_FORE_SCHEMECOLOR_INDEX_2_BRIGHTNESS" val="0.4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UNIT_USESOURCEFORMAT_APPLY" val="1"/>
</p:tagLst>
</file>

<file path=ppt/tags/tag12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706"/>
  <p:tag name="KSO_WM_TEMPLATE_CATEGORY" val="custom"/>
  <p:tag name="KSO_WM_SLIDE_INDEX" val="4"/>
  <p:tag name="KSO_WM_SLIDE_ID" val="custom40498706_4"/>
  <p:tag name="KSO_WM_TEMPLATE_MASTER_TYPE" val="0"/>
  <p:tag name="KSO_WM_SLIDE_LAYOUT" val="a_l"/>
  <p:tag name="KSO_WM_SLIDE_LAYOUT_CNT" val="1_1"/>
  <p:tag name="KSO_WM_SLIDE_DIAGTYPE" val="l"/>
</p:tagLst>
</file>

<file path=ppt/tags/tag125.xml><?xml version="1.0" encoding="utf-8"?>
<p:tagLst xmlns:p="http://schemas.openxmlformats.org/presentationml/2006/main">
  <p:tag name="KSO_WM_TAG_VERSION" val="3.0"/>
  <p:tag name="KSO_WM_UNIT_ID" val="custom40498706_7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添加章节标题"/>
</p:tagLst>
</file>

<file path=ppt/tags/tag126.xml><?xml version="1.0" encoding="utf-8"?>
<p:tagLst xmlns:p="http://schemas.openxmlformats.org/presentationml/2006/main">
  <p:tag name="KSO_WM_TAG_VERSION" val="3.0"/>
  <p:tag name="KSO_WM_UNIT_ID" val="custom40498706_7*e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TYPE" val="0"/>
  <p:tag name="KSO_WM_UNIT_NOCLEAR" val="1"/>
  <p:tag name="KSO_WM_UNIT_PRESET_TEXT" val="01"/>
</p:tagLst>
</file>

<file path=ppt/tags/tag12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7"/>
  <p:tag name="KSO_WM_SLIDE_ID" val="custom40498706_7"/>
  <p:tag name="KSO_WM_TEMPLATE_MASTER_TYPE" val="0"/>
  <p:tag name="KSO_WM_SLIDE_LAYOUT" val="a_e"/>
  <p:tag name="KSO_WM_SLIDE_LAYOUT_CNT" val="1_1"/>
</p:tagLst>
</file>

<file path=ppt/tags/tag12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2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40498706_8*f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LAYER_COUNT" val="1"/>
  <p:tag name="KSO_WM_UNIT_TEXT_TYPE" val="1"/>
  <p:tag name="KSO_WM_UNIT_NOCLEAR" val="0"/>
  <p:tag name="KSO_WM_UNIT_PRESET_TEXT" val="单击此处添加文本"/>
</p:tagLst>
</file>

<file path=ppt/tags/tag1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0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3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40498706_8*f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LAYER_COUNT" val="1"/>
  <p:tag name="KSO_WM_UNIT_TEXT_TYPE" val="1"/>
  <p:tag name="KSO_WM_UNIT_NOCLEAR" val="0"/>
  <p:tag name="KSO_WM_UNIT_PRESET_TEXT" val="单击此处添加文本"/>
</p:tagLst>
</file>

<file path=ppt/tags/tag133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3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35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40498706_8*f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LAYER_COUNT" val="1"/>
  <p:tag name="KSO_WM_UNIT_TEXT_TYPE" val="1"/>
  <p:tag name="KSO_WM_UNIT_NOCLEAR" val="0"/>
  <p:tag name="KSO_WM_UNIT_PRESET_TEXT" val="单击此处添加文本"/>
</p:tagLst>
</file>

<file path=ppt/tags/tag136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3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40498706_8*f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LAYER_COUNT" val="1"/>
  <p:tag name="KSO_WM_UNIT_TEXT_TYPE" val="1"/>
  <p:tag name="KSO_WM_UNIT_NOCLEAR" val="0"/>
  <p:tag name="KSO_WM_UNIT_PRESET_TEXT" val="单击此处添加文本"/>
</p:tagLst>
</file>

<file path=ppt/tags/tag139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4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4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ID" val="custom40498706_8*f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LAYER_COUNT" val="1"/>
  <p:tag name="KSO_WM_UNIT_TEXT_TYPE" val="1"/>
  <p:tag name="KSO_WM_UNIT_NOCLEAR" val="0"/>
  <p:tag name="KSO_WM_UNIT_PRESET_TEXT" val="单击此处添加文本"/>
</p:tagLst>
</file>

<file path=ppt/tags/tag142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43.xml><?xml version="1.0" encoding="utf-8"?>
<p:tagLst xmlns:p="http://schemas.openxmlformats.org/presentationml/2006/main">
  <p:tag name="KSO_WM_TAG_VERSION" val="3.0"/>
  <p:tag name="KSO_WM_UNIT_ID" val="custom40498706_7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添加章节标题"/>
</p:tagLst>
</file>

<file path=ppt/tags/tag144.xml><?xml version="1.0" encoding="utf-8"?>
<p:tagLst xmlns:p="http://schemas.openxmlformats.org/presentationml/2006/main">
  <p:tag name="KSO_WM_TAG_VERSION" val="3.0"/>
  <p:tag name="KSO_WM_UNIT_ID" val="custom40498706_7*e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TYPE" val="0"/>
  <p:tag name="KSO_WM_UNIT_NOCLEAR" val="1"/>
  <p:tag name="KSO_WM_UNIT_PRESET_TEXT" val="01"/>
</p:tagLst>
</file>

<file path=ppt/tags/tag145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7"/>
  <p:tag name="KSO_WM_SLIDE_ID" val="custom40498706_7"/>
  <p:tag name="KSO_WM_TEMPLATE_MASTER_TYPE" val="0"/>
  <p:tag name="KSO_WM_SLIDE_LAYOUT" val="a_e"/>
  <p:tag name="KSO_WM_SLIDE_LAYOUT_CNT" val="1_1"/>
</p:tagLst>
</file>

<file path=ppt/tags/tag1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47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4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49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51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53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55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56.xml><?xml version="1.0" encoding="utf-8"?>
<p:tagLst xmlns:p="http://schemas.openxmlformats.org/presentationml/2006/main">
  <p:tag name="KSO_WM_TAG_VERSION" val="3.0"/>
  <p:tag name="KSO_WM_UNIT_ID" val="custom40498706_7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添加章节标题"/>
</p:tagLst>
</file>

<file path=ppt/tags/tag157.xml><?xml version="1.0" encoding="utf-8"?>
<p:tagLst xmlns:p="http://schemas.openxmlformats.org/presentationml/2006/main">
  <p:tag name="KSO_WM_TAG_VERSION" val="3.0"/>
  <p:tag name="KSO_WM_UNIT_ID" val="custom40498706_7*e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TYPE" val="0"/>
  <p:tag name="KSO_WM_UNIT_NOCLEAR" val="1"/>
  <p:tag name="KSO_WM_UNIT_PRESET_TEXT" val="01"/>
</p:tagLst>
</file>

<file path=ppt/tags/tag15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7"/>
  <p:tag name="KSO_WM_SLIDE_ID" val="custom40498706_7"/>
  <p:tag name="KSO_WM_TEMPLATE_MASTER_TYPE" val="0"/>
  <p:tag name="KSO_WM_SLIDE_LAYOUT" val="a_e"/>
  <p:tag name="KSO_WM_SLIDE_LAYOUT_CNT" val="1_1"/>
</p:tagLst>
</file>

<file path=ppt/tags/tag1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61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62.xml><?xml version="1.0" encoding="utf-8"?>
<p:tagLst xmlns:p="http://schemas.openxmlformats.org/presentationml/2006/main">
  <p:tag name="KSO_WM_TAG_VERSION" val="3.0"/>
  <p:tag name="KSO_WM_UNIT_ID" val="custom40498706_7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添加章节标题"/>
</p:tagLst>
</file>

<file path=ppt/tags/tag163.xml><?xml version="1.0" encoding="utf-8"?>
<p:tagLst xmlns:p="http://schemas.openxmlformats.org/presentationml/2006/main">
  <p:tag name="KSO_WM_TAG_VERSION" val="3.0"/>
  <p:tag name="KSO_WM_UNIT_ID" val="custom40498706_7*e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TYPE" val="0"/>
  <p:tag name="KSO_WM_UNIT_NOCLEAR" val="1"/>
  <p:tag name="KSO_WM_UNIT_PRESET_TEXT" val="01"/>
</p:tagLst>
</file>

<file path=ppt/tags/tag16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7"/>
  <p:tag name="KSO_WM_SLIDE_ID" val="custom40498706_7"/>
  <p:tag name="KSO_WM_TEMPLATE_MASTER_TYPE" val="0"/>
  <p:tag name="KSO_WM_SLIDE_LAYOUT" val="a_e"/>
  <p:tag name="KSO_WM_SLIDE_LAYOUT_CNT" val="1_1"/>
</p:tagLst>
</file>

<file path=ppt/tags/tag165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66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67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8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标题"/>
</p:tagLst>
</file>

<file path=ppt/tags/tag169.xml><?xml version="1.0" encoding="utf-8"?>
<p:tagLst xmlns:p="http://schemas.openxmlformats.org/presentationml/2006/main"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8"/>
  <p:tag name="KSO_WM_SLIDE_ID" val="custom40498706_8"/>
  <p:tag name="KSO_WM_TEMPLATE_MASTER_TYPE" val="0"/>
  <p:tag name="KSO_WM_SLIDE_LAYOUT" val="a_f"/>
  <p:tag name="KSO_WM_SLIDE_LAYOUT_CNT" val="1_1"/>
  <p:tag name="KSO_WM_SLIDE_SIZE" val="850*457"/>
  <p:tag name="KSO_WM_SLIDE_POSITION" val="54*28"/>
  <p:tag name="resource_record_key" val="{&quot;10&quot;:[50059516],&quot;65&quot;:[40498706]}"/>
</p:tagLst>
</file>

<file path=ppt/tags/tag1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9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0"/>
  <p:tag name="KSO_WM_UNIT_NOCLEAR" val="0"/>
  <p:tag name="KSO_WM_UNIT_PRESET_TEXT" val="感谢观看"/>
</p:tagLst>
</file>

<file path=ppt/tags/tag17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40498706_9*b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Thank you"/>
</p:tagLst>
</file>

<file path=ppt/tags/tag172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40498706"/>
  <p:tag name="KSO_WM_TEMPLATE_CATEGORY" val="custom"/>
  <p:tag name="KSO_WM_SLIDE_INDEX" val="9"/>
  <p:tag name="KSO_WM_SLIDE_ID" val="custom40498706_9"/>
  <p:tag name="KSO_WM_TEMPLATE_MASTER_TYPE" val="0"/>
  <p:tag name="KSO_WM_SLIDE_LAYOUT" val="a_b"/>
  <p:tag name="KSO_WM_SLIDE_LAYOUT_CNT" val="1_1"/>
</p:tagLst>
</file>

<file path=ppt/tags/tag173.xml><?xml version="1.0" encoding="utf-8"?>
<p:tagLst xmlns:p="http://schemas.openxmlformats.org/presentationml/2006/main">
  <p:tag name="resource_record_key" val="{&quot;10&quot;:[50059516],&quot;65&quot;:[40498706]}"/>
</p:tagLst>
</file>

<file path=ppt/tags/tag1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8"/>
</p:tagLst>
</file>

<file path=ppt/tags/tag2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5"/>
</p:tagLst>
</file>

<file path=ppt/tags/tag2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160"/>
</p:tagLst>
</file>

<file path=ppt/tags/tag27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2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32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33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34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TEXT_LAYER_COUNT" val="1"/>
</p:tagLst>
</file>

<file path=ppt/tags/tag3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4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5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5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11*i*2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YPE" val="i"/>
  <p:tag name="KSO_WM_UNIT_INDEX" val="2"/>
</p:tagLst>
</file>

<file path=ppt/tags/tag5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5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4"/>
</p:tagLst>
</file>

<file path=ppt/tags/tag5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f"/>
  <p:tag name="KSO_WM_UNIT_SUBTYPE" val="c"/>
  <p:tag name="KSO_WM_UNIT_INDEX" val="2"/>
  <p:tag name="KSO_WM_BEAUTIFY_FLAG" val="#wm#"/>
  <p:tag name="KSO_WM_TAG_VERSION" val="3.0"/>
  <p:tag name="KSO_WM_UNIT_PRESET_TEXT" val="日期时间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6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8706"/>
</p:tagLst>
</file>

<file path=ppt/tags/tag6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8706"/>
</p:tagLst>
</file>

<file path=ppt/tags/tag6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40498706"/>
  <p:tag name="KSO_WM_TEMPLATE_CATEGORY" val="custom"/>
  <p:tag name="KSO_WM_TEMPLATE_MASTER_TYPE" val="0"/>
</p:tagLst>
</file>

<file path=ppt/tags/tag6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UNIT_VALUE" val="9"/>
</p:tagLst>
</file>

<file path=ppt/tags/tag7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7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8706"/>
</p:tagLst>
</file>

<file path=ppt/tags/tag7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  <p:tag name="KSO_WM_TEMPLATE_CATEGORY" val="custom"/>
  <p:tag name="KSO_WM_TEMPLATE_INDEX" val="40498706"/>
</p:tagLst>
</file>

<file path=ppt/tags/tag77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8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40498706"/>
  <p:tag name="KSO_WM_TEMPLATE_CATEGORY" val="custom"/>
  <p:tag name="KSO_WM_TEMPLATE_MASTER_TYPE" val="0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40498706_1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ISCONTENTSTITLE" val="0"/>
  <p:tag name="KSO_WM_UNIT_TEXT_TYPE" val="1"/>
  <p:tag name="KSO_WM_UNIT_NOCLEAR" val="0"/>
  <p:tag name="KSO_WM_UNIT_PRESET_TEXT" val="单击此处添加文档标题"/>
</p:tagLst>
</file>

<file path=ppt/tags/tag82.xml><?xml version="1.0" encoding="utf-8"?>
<p:tagLst xmlns:p="http://schemas.openxmlformats.org/presentationml/2006/main">
  <p:tag name="KSO_WM_UNIT_TYPE" val="f"/>
  <p:tag name="KSO_WM_UNIT_SUBTYPE" val="c"/>
  <p:tag name="KSO_WM_UNIT_INDEX" val="2"/>
  <p:tag name="KSO_WM_BEAUTIFY_FLAG" val="#wm#"/>
  <p:tag name="KSO_WM_TAG_VERSION" val="3.0"/>
  <p:tag name="KSO_WM_UNIT_ID" val="custom40498706_1*f*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LAYER_COUNT" val="1"/>
  <p:tag name="KSO_WM_UNIT_TEXT_TYPE" val="1"/>
  <p:tag name="KSO_WM_UNIT_NOCLEAR" val="0"/>
  <p:tag name="KSO_WM_UNIT_PRESET_TEXT" val="20XX/01/01"/>
</p:tagLst>
</file>

<file path=ppt/tags/tag8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40498706_1*f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LAYER_COUNT" val="1"/>
  <p:tag name="KSO_WM_UNIT_TEXT_TYPE" val="1"/>
  <p:tag name="KSO_WM_UNIT_NOCLEAR" val="0"/>
  <p:tag name="KSO_WM_UNIT_PRESET_TEXT" val="汇报人：WPS"/>
</p:tagLst>
</file>

<file path=ppt/tags/tag84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40498706"/>
  <p:tag name="KSO_WM_TEMPLATE_CATEGORY" val="custom"/>
  <p:tag name="KSO_WM_SLIDE_INDEX" val="1"/>
  <p:tag name="KSO_WM_SLIDE_ID" val="custom40498706_1"/>
  <p:tag name="KSO_WM_TEMPLATE_MASTER_TYPE" val="0"/>
  <p:tag name="KSO_WM_SLIDE_LAYOUT" val="a_f"/>
  <p:tag name="KSO_WM_SLIDE_LAYOUT_CNT" val="1_2"/>
</p:tagLst>
</file>

<file path=ppt/tags/tag85.xml><?xml version="1.0" encoding="utf-8"?>
<p:tagLst xmlns:p="http://schemas.openxmlformats.org/presentationml/2006/main"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40498706_4*a*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8706"/>
  <p:tag name="KSO_WM_TEMPLATE_CATEGORY" val="custom"/>
  <p:tag name="KSO_WM_UNIT_TEXT_TYPE" val="0"/>
  <p:tag name="KSO_WM_UNIT_NOCLEAR" val="1"/>
  <p:tag name="KSO_WM_UNIT_PRESET_TEXT" val="目录"/>
  <p:tag name="KSO_WM_UNIT_TEXT_FILL_FORE_SCHEMECOLOR_INDEX" val="5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solid&quot;:{&quot;brightness&quot;:0.10000000149011612,&quot;colorType&quot;:1,&quot;foreColorIndex&quot;:16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1"/>
  <p:tag name="KSO_WM_UNIT_FILL_FORE_SCHEMECOLOR_INDEX" val="16"/>
  <p:tag name="KSO_WM_UNIT_FILL_TYPE" val="1"/>
  <p:tag name="KSO_WM_UNIT_SHADOW_SCHEMECOLOR_INDEX_BRIGHTNESS" val="0"/>
  <p:tag name="KSO_WM_UNIT_SHADOW_SCHEMECOLOR_INDEX" val="5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solid&quot;:{&quot;brightness&quot;:0.10000000149011612,&quot;colorType&quot;:1,&quot;foreColorIndex&quot;:16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1"/>
  <p:tag name="KSO_WM_UNIT_FILL_FORE_SCHEMECOLOR_INDEX" val="16"/>
  <p:tag name="KSO_WM_UNIT_FILL_TYPE" val="1"/>
  <p:tag name="KSO_WM_UNIT_SHADOW_SCHEMECOLOR_INDEX_BRIGHTNESS" val="0"/>
  <p:tag name="KSO_WM_UNIT_SHADOW_SCHEMECOLOR_INDEX" val="5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solid&quot;:{&quot;brightness&quot;:0.10000000149011612,&quot;colorType&quot;:1,&quot;foreColorIndex&quot;:16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1"/>
  <p:tag name="KSO_WM_UNIT_FILL_FORE_SCHEMECOLOR_INDEX" val="16"/>
  <p:tag name="KSO_WM_UNIT_FILL_TYPE" val="1"/>
  <p:tag name="KSO_WM_UNIT_SHADOW_SCHEMECOLOR_INDEX_BRIGHTNESS" val="0"/>
  <p:tag name="KSO_WM_UNIT_SHADOW_SCHEMECOLOR_INDEX" val="5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89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solid&quot;:{&quot;brightness&quot;:0.10000000149011612,&quot;colorType&quot;:1,&quot;foreColorIndex&quot;:16,&quot;transparency&quot;:0},&quot;type&quot;:1},&quot;glow&quot;:{&quot;colorType&quot;:0},&quot;line&quot;:{&quot;type&quot;:0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.1"/>
  <p:tag name="KSO_WM_UNIT_FILL_FORE_SCHEMECOLOR_INDEX" val="16"/>
  <p:tag name="KSO_WM_UNIT_FILL_TYPE" val="1"/>
  <p:tag name="KSO_WM_UNIT_SHADOW_SCHEMECOLOR_INDEX_BRIGHTNESS" val="0"/>
  <p:tag name="KSO_WM_UNIT_SHADOW_SCHEMECOLOR_INDEX" val="5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TEXT_LAYER_COUNT" val="1"/>
</p:tagLst>
</file>

<file path=ppt/tags/tag90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2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91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2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92.xml><?xml version="1.0" encoding="utf-8"?>
<p:tagLst xmlns:p="http://schemas.openxmlformats.org/presentationml/2006/main">
  <p:tag name="KSO_WM_UNIT_TYPE" val="l_h_i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solid&quot;:{&quot;brightness&quot;:0,&quot;colorType&quot;:1,&quot;foreColorIndex&quot;:2,&quot;transparency&quot;:0.899999976158142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FORE_SCHEMECOLOR_INDEX" val="2"/>
  <p:tag name="KSO_WM_UNIT_FILL_TYPE" val="1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93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SUBTYPE" val="a"/>
  <p:tag name="KSO_WM_UNIT_TEXT_LAYER_COUNT" val="1"/>
  <p:tag name="KSO_WM_UNIT_TEXT_TYPE" val="1"/>
  <p:tag name="KSO_WM_UNIT_NOCLEAR" val="0"/>
  <p:tag name="KSO_WM_UNIT_PRESET_TEXT" val="单击此处添加目录项标题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4.xml><?xml version="1.0" encoding="utf-8"?>
<p:tagLst xmlns:p="http://schemas.openxmlformats.org/presentationml/2006/main">
  <p:tag name="KSO_WM_UNIT_SUBTYPE" val="d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000000715255737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1_BRIGHTNESS" val="0"/>
  <p:tag name="KSO_WM_UNIT_TEXT_FILL_FORE_SCHEMECOLOR_INDEX_1" val="5"/>
  <p:tag name="KSO_WM_UNIT_TEXT_FILL_FORE_SCHEMECOLOR_INDEX_1_POS" val="0.18"/>
  <p:tag name="KSO_WM_UNIT_TEXT_FILL_FORE_SCHEMECOLOR_INDEX_1_TRANS" val="0"/>
  <p:tag name="KSO_WM_UNIT_TEXT_FILL_FORE_SCHEMECOLOR_INDEX_2_BRIGHTNESS" val="0.4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UNIT_USESOURCEFORMAT_APPLY" val="1"/>
</p:tagLst>
</file>

<file path=ppt/tags/tag95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f*1_2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SUBTYPE" val="a"/>
  <p:tag name="KSO_WM_UNIT_TEXT_LAYER_COUNT" val="1"/>
  <p:tag name="KSO_WM_UNIT_TEXT_TYPE" val="1"/>
  <p:tag name="KSO_WM_UNIT_NOCLEAR" val="0"/>
  <p:tag name="KSO_WM_UNIT_PRESET_TEXT" val="单击此处添加目录项标题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UNIT_SUBTYPE" val="d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2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TEXT_TYPE" val="0"/>
  <p:tag name="KSO_WM_UNIT_NOCLEAR" val="1"/>
  <p:tag name="KSO_WM_UNIT_PRESET_TEXT" val="02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000000715255737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1_BRIGHTNESS" val="0"/>
  <p:tag name="KSO_WM_UNIT_TEXT_FILL_FORE_SCHEMECOLOR_INDEX_1" val="5"/>
  <p:tag name="KSO_WM_UNIT_TEXT_FILL_FORE_SCHEMECOLOR_INDEX_1_POS" val="0.18"/>
  <p:tag name="KSO_WM_UNIT_TEXT_FILL_FORE_SCHEMECOLOR_INDEX_1_TRANS" val="0"/>
  <p:tag name="KSO_WM_UNIT_TEXT_FILL_FORE_SCHEMECOLOR_INDEX_2_BRIGHTNESS" val="0.4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UNIT_USESOURCEFORMAT_APPLY" val="1"/>
</p:tagLst>
</file>

<file path=ppt/tags/tag97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f*1_3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SUBTYPE" val="a"/>
  <p:tag name="KSO_WM_UNIT_TEXT_LAYER_COUNT" val="1"/>
  <p:tag name="KSO_WM_UNIT_TEXT_TYPE" val="1"/>
  <p:tag name="KSO_WM_UNIT_NOCLEAR" val="0"/>
  <p:tag name="KSO_WM_UNIT_PRESET_TEXT" val="单击此处添加目录项标题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UNIT_SUBTYPE" val="d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i*1_3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TEXT_TYPE" val="0"/>
  <p:tag name="KSO_WM_UNIT_NOCLEAR" val="1"/>
  <p:tag name="KSO_WM_UNIT_PRESET_TEXT" val="03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1,&quot;foreColorIndex&quot;:5,&quot;pos&quot;:0.18000000715255737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1_BRIGHTNESS" val="0"/>
  <p:tag name="KSO_WM_UNIT_TEXT_FILL_FORE_SCHEMECOLOR_INDEX_1" val="5"/>
  <p:tag name="KSO_WM_UNIT_TEXT_FILL_FORE_SCHEMECOLOR_INDEX_1_POS" val="0.18"/>
  <p:tag name="KSO_WM_UNIT_TEXT_FILL_FORE_SCHEMECOLOR_INDEX_1_TRANS" val="0"/>
  <p:tag name="KSO_WM_UNIT_TEXT_FILL_FORE_SCHEMECOLOR_INDEX_2_BRIGHTNESS" val="0.4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UNIT_USESOURCEFORMAT_APPLY" val="1"/>
</p:tagLst>
</file>

<file path=ppt/tags/tag99.xml><?xml version="1.0" encoding="utf-8"?>
<p:tagLst xmlns:p="http://schemas.openxmlformats.org/presentationml/2006/main"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706_4*l_h_f*1_4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706"/>
  <p:tag name="KSO_WM_TEMPLATE_CATEGORY" val="custom"/>
  <p:tag name="KSO_WM_UNIT_SUBTYPE" val="a"/>
  <p:tag name="KSO_WM_UNIT_TEXT_LAYER_COUNT" val="1"/>
  <p:tag name="KSO_WM_UNIT_TEXT_TYPE" val="1"/>
  <p:tag name="KSO_WM_UNIT_NOCLEAR" val="0"/>
  <p:tag name="KSO_WM_UNIT_PRESET_TEXT" val="单击此处添加目录项标题"/>
  <p:tag name="KSO_WM_DIAGRAM_MAX_ITEMCNT" val="6"/>
  <p:tag name="KSO_WM_DIAGRAM_MIN_ITEMCNT" val="2"/>
  <p:tag name="KSO_WM_DIAGRAM_VIRTUALLY_FRAME" val="{&quot;height&quot;:342.54998779296875,&quot;left&quot;:474.9999969482422,&quot;top&quot;:91.2750454735944,&quot;width&quot;:378.5075621068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34039"/>
      </a:dk2>
      <a:lt2>
        <a:srgbClr val="E2CFB8"/>
      </a:lt2>
      <a:accent1>
        <a:srgbClr val="BC6C25"/>
      </a:accent1>
      <a:accent2>
        <a:srgbClr val="B08968"/>
      </a:accent2>
      <a:accent3>
        <a:srgbClr val="C97C5D"/>
      </a:accent3>
      <a:accent4>
        <a:srgbClr val="90A955"/>
      </a:accent4>
      <a:accent5>
        <a:srgbClr val="997B66"/>
      </a:accent5>
      <a:accent6>
        <a:srgbClr val="9B9B7A"/>
      </a:accent6>
      <a:hlink>
        <a:srgbClr val="304FFE"/>
      </a:hlink>
      <a:folHlink>
        <a:srgbClr val="492067"/>
      </a:folHlink>
    </a:clrScheme>
    <a:fontScheme name="自定义 212">
      <a:majorFont>
        <a:latin typeface="汉仪文黑-55简"/>
        <a:ea typeface="可可韶华行书"/>
        <a:cs typeface=""/>
      </a:majorFont>
      <a:minorFont>
        <a:latin typeface="汉仪文黑-55简"/>
        <a:ea typeface="汉仪长宋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434039"/>
      </a:dk2>
      <a:lt2>
        <a:srgbClr val="E2CFB8"/>
      </a:lt2>
      <a:accent1>
        <a:srgbClr val="BC6C25"/>
      </a:accent1>
      <a:accent2>
        <a:srgbClr val="B08968"/>
      </a:accent2>
      <a:accent3>
        <a:srgbClr val="C97C5D"/>
      </a:accent3>
      <a:accent4>
        <a:srgbClr val="90A955"/>
      </a:accent4>
      <a:accent5>
        <a:srgbClr val="997B66"/>
      </a:accent5>
      <a:accent6>
        <a:srgbClr val="9B9B7A"/>
      </a:accent6>
      <a:hlink>
        <a:srgbClr val="304FFE"/>
      </a:hlink>
      <a:folHlink>
        <a:srgbClr val="492067"/>
      </a:folHlink>
    </a:clrScheme>
    <a:fontScheme name="自定义 212">
      <a:majorFont>
        <a:latin typeface="汉仪文黑-55简"/>
        <a:ea typeface="可可韶华行书"/>
        <a:cs typeface=""/>
      </a:majorFont>
      <a:minorFont>
        <a:latin typeface="汉仪文黑-55简"/>
        <a:ea typeface="汉仪长宋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3550</Words>
  <Application>WPS 演示</Application>
  <PresentationFormat>宽屏</PresentationFormat>
  <Paragraphs>216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41" baseType="lpstr">
      <vt:lpstr>Arial</vt:lpstr>
      <vt:lpstr>宋体</vt:lpstr>
      <vt:lpstr>Wingdings</vt:lpstr>
      <vt:lpstr>可可韶华行书</vt:lpstr>
      <vt:lpstr>Segoe Print</vt:lpstr>
      <vt:lpstr>汉仪文黑-55简</vt:lpstr>
      <vt:lpstr>黑体</vt:lpstr>
      <vt:lpstr>汉仪长宋简</vt:lpstr>
      <vt:lpstr>微软雅黑</vt:lpstr>
      <vt:lpstr>Arial Unicode MS</vt:lpstr>
      <vt:lpstr>Calibri</vt:lpstr>
      <vt:lpstr>仿宋</vt:lpstr>
      <vt:lpstr>Inter</vt:lpstr>
      <vt:lpstr>Arial</vt:lpstr>
      <vt:lpstr>Office 主题​​</vt:lpstr>
      <vt:lpstr>2_Office 主题​​</vt:lpstr>
      <vt:lpstr>跨代际非遗传承者 口述文本的情感图谱与传承困境解码 ——以苏绣、皮影戏技艺为例</vt:lpstr>
      <vt:lpstr>目录</vt:lpstr>
      <vt:lpstr>研究背景与意义</vt:lpstr>
      <vt:lpstr>PowerPoint 演示文稿</vt:lpstr>
      <vt:lpstr>词频统计与词云可视化</vt:lpstr>
      <vt:lpstr>数据采集——访谈视频文字化</vt:lpstr>
      <vt:lpstr>国家级非物质文化遗产传承人——蒋雪英</vt:lpstr>
      <vt:lpstr>中国苏绣大师——余福臻</vt:lpstr>
      <vt:lpstr>国家级非物质文化遗产代表性传承人——路宝刚</vt:lpstr>
      <vt:lpstr>国家级非物质文化遗产传承人——范正安</vt:lpstr>
      <vt:lpstr>情感分析与知识图谱</vt:lpstr>
      <vt:lpstr>国家级非物质文化遗产传承人——蒋雪英</vt:lpstr>
      <vt:lpstr>国家级非物质文化遗产传承人——余福臻</vt:lpstr>
      <vt:lpstr>国家级非物质文化遗产传承人——路宝刚</vt:lpstr>
      <vt:lpstr>国家级非物质文化遗产传承人——范正安</vt:lpstr>
      <vt:lpstr>人物知识图谱</vt:lpstr>
      <vt:lpstr>年轻人对非遗的情感</vt:lpstr>
      <vt:lpstr>主流媒体相关数据采集</vt:lpstr>
      <vt:lpstr>PowerPoint 演示文稿</vt:lpstr>
      <vt:lpstr>传承困境解码</vt:lpstr>
      <vt:lpstr>PowerPoint 演示文稿</vt:lpstr>
      <vt:lpstr>PowerPoint 演示文稿</vt:lpstr>
      <vt:lpstr>PowerPoint 演示文稿</vt:lpstr>
      <vt:lpstr>结论与收获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昏沉沉</cp:lastModifiedBy>
  <cp:revision>176</cp:revision>
  <dcterms:created xsi:type="dcterms:W3CDTF">2019-06-19T02:08:00Z</dcterms:created>
  <dcterms:modified xsi:type="dcterms:W3CDTF">2026-01-03T14:27:47Z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868F2EE1F72F45F1A3B6DDDC914B24FE_13</vt:lpwstr>
  </property>
</Properties>
</file>